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4664075" cy="7223125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3D26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>
        <p:scale>
          <a:sx n="100" d="100"/>
          <a:sy n="100" d="100"/>
        </p:scale>
        <p:origin x="-432" y="708"/>
      </p:cViewPr>
      <p:guideLst>
        <p:guide orient="horz" pos="2275"/>
        <p:guide pos="14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9806" y="2243851"/>
            <a:ext cx="3964464" cy="15482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99611" y="4093104"/>
            <a:ext cx="3264853" cy="184591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9640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13051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24736" y="304308"/>
            <a:ext cx="535235" cy="649078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9031" y="304308"/>
            <a:ext cx="1527970" cy="649078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2650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6765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8430" y="4641527"/>
            <a:ext cx="3964464" cy="1434593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8430" y="3061469"/>
            <a:ext cx="3964464" cy="158005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3091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9031" y="1775685"/>
            <a:ext cx="1031603" cy="50194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28369" y="1775685"/>
            <a:ext cx="1031603" cy="50194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80701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3204" y="289260"/>
            <a:ext cx="4197668" cy="1203854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33204" y="1616844"/>
            <a:ext cx="2060776" cy="67382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33204" y="2290667"/>
            <a:ext cx="2060776" cy="416165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369286" y="1616844"/>
            <a:ext cx="2061586" cy="67382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369286" y="2290667"/>
            <a:ext cx="2061586" cy="416165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90124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25309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2389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3204" y="287588"/>
            <a:ext cx="1534449" cy="122391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23524" y="287588"/>
            <a:ext cx="2607347" cy="616473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3204" y="1511506"/>
            <a:ext cx="1534449" cy="494081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81313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191" y="5056187"/>
            <a:ext cx="2798445" cy="59691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914191" y="645400"/>
            <a:ext cx="2798445" cy="43338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191" y="5653099"/>
            <a:ext cx="2798445" cy="8477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3742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33204" y="289260"/>
            <a:ext cx="4197668" cy="120385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33204" y="1685396"/>
            <a:ext cx="4197668" cy="476692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33204" y="6694767"/>
            <a:ext cx="1088284" cy="3845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F936DF-A8C1-472E-B16A-419A5B9A81E9}" type="datetimeFigureOut">
              <a:rPr lang="en-US" smtClean="0"/>
              <a:t>9/14/2019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593559" y="6694767"/>
            <a:ext cx="1476957" cy="3845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342587" y="6694767"/>
            <a:ext cx="1088284" cy="3845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F517A9-D880-48AE-93BD-65232738C9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7856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75128" y="5625965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800" i="1" baseline="-25000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</a:p>
        </p:txBody>
      </p:sp>
      <p:sp>
        <p:nvSpPr>
          <p:cNvPr id="5" name="Rectangle 4"/>
          <p:cNvSpPr/>
          <p:nvPr/>
        </p:nvSpPr>
        <p:spPr>
          <a:xfrm>
            <a:off x="2205792" y="3987929"/>
            <a:ext cx="557784" cy="1069276"/>
          </a:xfrm>
          <a:prstGeom prst="rect">
            <a:avLst/>
          </a:prstGeom>
          <a:solidFill>
            <a:srgbClr val="EEEEEE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>
            <a:spLocks/>
          </p:cNvSpPr>
          <p:nvPr/>
        </p:nvSpPr>
        <p:spPr>
          <a:xfrm>
            <a:off x="2931398" y="3986821"/>
            <a:ext cx="526144" cy="530352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2932876" y="3986821"/>
            <a:ext cx="519245" cy="530352"/>
            <a:chOff x="2932876" y="3986821"/>
            <a:chExt cx="519245" cy="530352"/>
          </a:xfrm>
        </p:grpSpPr>
        <p:sp>
          <p:nvSpPr>
            <p:cNvPr id="8" name="Rectangle 7"/>
            <p:cNvSpPr/>
            <p:nvPr/>
          </p:nvSpPr>
          <p:spPr>
            <a:xfrm>
              <a:off x="3104649" y="3986821"/>
              <a:ext cx="173736" cy="53035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3278385" y="3986821"/>
              <a:ext cx="173736" cy="53035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Rectangle 9"/>
            <p:cNvSpPr/>
            <p:nvPr/>
          </p:nvSpPr>
          <p:spPr>
            <a:xfrm>
              <a:off x="2932876" y="3986821"/>
              <a:ext cx="171773" cy="53035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2968246" y="4025809"/>
            <a:ext cx="109728" cy="440213"/>
            <a:chOff x="2739147" y="3155891"/>
            <a:chExt cx="109728" cy="440213"/>
          </a:xfrm>
        </p:grpSpPr>
        <p:cxnSp>
          <p:nvCxnSpPr>
            <p:cNvPr id="40" name="Straight Connector 39"/>
            <p:cNvCxnSpPr/>
            <p:nvPr/>
          </p:nvCxnSpPr>
          <p:spPr>
            <a:xfrm flipV="1">
              <a:off x="2739147" y="3155891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>
              <a:off x="2739147" y="3155891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flipV="1">
              <a:off x="2739147" y="3229654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>
              <a:off x="2739147" y="3229654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flipV="1">
              <a:off x="2739147" y="3302274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>
              <a:off x="2739147" y="3302274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flipV="1">
              <a:off x="2739147" y="3376037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>
              <a:off x="2739147" y="3376037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 flipV="1">
              <a:off x="2739147" y="3449189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>
              <a:off x="2739147" y="3449189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 flipV="1">
              <a:off x="2739147" y="3522952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/>
            <p:nvPr/>
          </p:nvCxnSpPr>
          <p:spPr>
            <a:xfrm>
              <a:off x="2739147" y="3522952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Arrow Connector 51"/>
            <p:cNvCxnSpPr/>
            <p:nvPr/>
          </p:nvCxnSpPr>
          <p:spPr>
            <a:xfrm>
              <a:off x="2739147" y="3596104"/>
              <a:ext cx="109728" cy="0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" name="Group 11"/>
          <p:cNvGrpSpPr/>
          <p:nvPr/>
        </p:nvGrpSpPr>
        <p:grpSpPr>
          <a:xfrm>
            <a:off x="3139255" y="4027952"/>
            <a:ext cx="109728" cy="440213"/>
            <a:chOff x="2739147" y="3155891"/>
            <a:chExt cx="109728" cy="440213"/>
          </a:xfrm>
        </p:grpSpPr>
        <p:cxnSp>
          <p:nvCxnSpPr>
            <p:cNvPr id="27" name="Straight Connector 26"/>
            <p:cNvCxnSpPr/>
            <p:nvPr/>
          </p:nvCxnSpPr>
          <p:spPr>
            <a:xfrm flipV="1">
              <a:off x="2739147" y="3155891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/>
            <p:cNvCxnSpPr/>
            <p:nvPr/>
          </p:nvCxnSpPr>
          <p:spPr>
            <a:xfrm>
              <a:off x="2739147" y="3155891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flipV="1">
              <a:off x="2739147" y="3229654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>
              <a:off x="2739147" y="3229654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flipV="1">
              <a:off x="2739147" y="3302274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2739147" y="3302274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flipV="1">
              <a:off x="2739147" y="3376037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>
              <a:off x="2739147" y="3376037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flipV="1">
              <a:off x="2739147" y="3449189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>
              <a:off x="2739147" y="3449189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flipV="1">
              <a:off x="2739147" y="3522952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>
              <a:off x="2739147" y="3522952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Arrow Connector 38"/>
            <p:cNvCxnSpPr/>
            <p:nvPr/>
          </p:nvCxnSpPr>
          <p:spPr>
            <a:xfrm>
              <a:off x="2739147" y="3596104"/>
              <a:ext cx="109728" cy="0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" name="Group 12"/>
          <p:cNvGrpSpPr/>
          <p:nvPr/>
        </p:nvGrpSpPr>
        <p:grpSpPr>
          <a:xfrm>
            <a:off x="3314492" y="4027991"/>
            <a:ext cx="109728" cy="440213"/>
            <a:chOff x="2739147" y="3155891"/>
            <a:chExt cx="109728" cy="440213"/>
          </a:xfrm>
        </p:grpSpPr>
        <p:cxnSp>
          <p:nvCxnSpPr>
            <p:cNvPr id="14" name="Straight Connector 13"/>
            <p:cNvCxnSpPr/>
            <p:nvPr/>
          </p:nvCxnSpPr>
          <p:spPr>
            <a:xfrm flipV="1">
              <a:off x="2739147" y="3155891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>
              <a:off x="2739147" y="3155891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flipV="1">
              <a:off x="2739147" y="3229654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>
              <a:off x="2739147" y="3229654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flipV="1">
              <a:off x="2739147" y="3302274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>
              <a:off x="2739147" y="3302274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V="1">
              <a:off x="2739147" y="3376037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>
              <a:off x="2739147" y="3376037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V="1">
              <a:off x="2739147" y="3449189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2739147" y="3449189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flipV="1">
              <a:off x="2739147" y="3522952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2739147" y="3522952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Arrow Connector 25"/>
            <p:cNvCxnSpPr/>
            <p:nvPr/>
          </p:nvCxnSpPr>
          <p:spPr>
            <a:xfrm>
              <a:off x="2739147" y="3596104"/>
              <a:ext cx="109728" cy="0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3" name="Rectangle 52"/>
          <p:cNvSpPr/>
          <p:nvPr/>
        </p:nvSpPr>
        <p:spPr>
          <a:xfrm>
            <a:off x="504560" y="319881"/>
            <a:ext cx="795528" cy="66167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4" name="Rectangle 53"/>
          <p:cNvSpPr/>
          <p:nvPr/>
        </p:nvSpPr>
        <p:spPr>
          <a:xfrm>
            <a:off x="2149549" y="319881"/>
            <a:ext cx="716631" cy="66167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5" name="TextBox 54"/>
          <p:cNvSpPr txBox="1"/>
          <p:nvPr/>
        </p:nvSpPr>
        <p:spPr>
          <a:xfrm>
            <a:off x="1493837" y="462699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cxnSp>
        <p:nvCxnSpPr>
          <p:cNvPr id="56" name="Straight Connector 55"/>
          <p:cNvCxnSpPr/>
          <p:nvPr/>
        </p:nvCxnSpPr>
        <p:spPr>
          <a:xfrm>
            <a:off x="504562" y="964061"/>
            <a:ext cx="3345" cy="173736"/>
          </a:xfrm>
          <a:prstGeom prst="line">
            <a:avLst/>
          </a:prstGeom>
          <a:ln w="12700">
            <a:prstDash val="sysDash"/>
          </a:ln>
          <a:effectLst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7" name="Rectangle 56"/>
          <p:cNvSpPr/>
          <p:nvPr/>
        </p:nvSpPr>
        <p:spPr>
          <a:xfrm>
            <a:off x="3228781" y="319883"/>
            <a:ext cx="795528" cy="71323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8" name="TextBox 57"/>
          <p:cNvSpPr txBox="1"/>
          <p:nvPr/>
        </p:nvSpPr>
        <p:spPr>
          <a:xfrm>
            <a:off x="190014" y="525259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2340864" y="522657"/>
            <a:ext cx="28886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US" sz="10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484365" y="529187"/>
            <a:ext cx="26962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732828" y="529187"/>
            <a:ext cx="2968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10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62" name="Straight Connector 61"/>
          <p:cNvCxnSpPr/>
          <p:nvPr/>
        </p:nvCxnSpPr>
        <p:spPr>
          <a:xfrm>
            <a:off x="1300427" y="964854"/>
            <a:ext cx="3345" cy="173736"/>
          </a:xfrm>
          <a:prstGeom prst="line">
            <a:avLst/>
          </a:prstGeom>
          <a:ln w="12700">
            <a:prstDash val="sysDash"/>
          </a:ln>
          <a:effectLst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3" name="Straight Connector 62"/>
          <p:cNvCxnSpPr/>
          <p:nvPr/>
        </p:nvCxnSpPr>
        <p:spPr>
          <a:xfrm>
            <a:off x="2149549" y="964061"/>
            <a:ext cx="3345" cy="173736"/>
          </a:xfrm>
          <a:prstGeom prst="line">
            <a:avLst/>
          </a:prstGeom>
          <a:ln w="12700">
            <a:prstDash val="sysDash"/>
          </a:ln>
          <a:effectLst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4" name="Straight Connector 63"/>
          <p:cNvCxnSpPr/>
          <p:nvPr/>
        </p:nvCxnSpPr>
        <p:spPr>
          <a:xfrm>
            <a:off x="2866178" y="964854"/>
            <a:ext cx="3345" cy="173736"/>
          </a:xfrm>
          <a:prstGeom prst="line">
            <a:avLst/>
          </a:prstGeom>
          <a:ln w="12700">
            <a:prstDash val="sysDash"/>
          </a:ln>
          <a:effectLst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5" name="Right Brace 64"/>
          <p:cNvSpPr/>
          <p:nvPr/>
        </p:nvSpPr>
        <p:spPr>
          <a:xfrm rot="10800000">
            <a:off x="415652" y="321458"/>
            <a:ext cx="54864" cy="661676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Right Brace 65"/>
          <p:cNvSpPr/>
          <p:nvPr/>
        </p:nvSpPr>
        <p:spPr>
          <a:xfrm rot="10800000">
            <a:off x="2063834" y="321458"/>
            <a:ext cx="54864" cy="661676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TextBox 66"/>
          <p:cNvSpPr txBox="1"/>
          <p:nvPr/>
        </p:nvSpPr>
        <p:spPr>
          <a:xfrm>
            <a:off x="1835236" y="529186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8" name="Rectangle 67"/>
          <p:cNvSpPr/>
          <p:nvPr/>
        </p:nvSpPr>
        <p:spPr>
          <a:xfrm>
            <a:off x="510273" y="1506513"/>
            <a:ext cx="795528" cy="656915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9" name="Rectangle 68"/>
          <p:cNvSpPr/>
          <p:nvPr/>
        </p:nvSpPr>
        <p:spPr>
          <a:xfrm>
            <a:off x="2162463" y="1506512"/>
            <a:ext cx="716631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70" name="TextBox 69"/>
          <p:cNvSpPr txBox="1"/>
          <p:nvPr/>
        </p:nvSpPr>
        <p:spPr>
          <a:xfrm>
            <a:off x="1490472" y="1702573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71" name="Rectangle 70"/>
          <p:cNvSpPr/>
          <p:nvPr/>
        </p:nvSpPr>
        <p:spPr>
          <a:xfrm>
            <a:off x="3229259" y="1506512"/>
            <a:ext cx="795528" cy="71323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72" name="Rectangle 71"/>
          <p:cNvSpPr/>
          <p:nvPr/>
        </p:nvSpPr>
        <p:spPr>
          <a:xfrm>
            <a:off x="2162459" y="1506512"/>
            <a:ext cx="238878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73" name="Rectangle 72"/>
          <p:cNvSpPr/>
          <p:nvPr/>
        </p:nvSpPr>
        <p:spPr>
          <a:xfrm>
            <a:off x="3229259" y="1506513"/>
            <a:ext cx="795528" cy="2377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74" name="Rectangle 73"/>
          <p:cNvSpPr/>
          <p:nvPr/>
        </p:nvSpPr>
        <p:spPr>
          <a:xfrm>
            <a:off x="2401336" y="1506512"/>
            <a:ext cx="238878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75" name="Rectangle 74"/>
          <p:cNvSpPr/>
          <p:nvPr/>
        </p:nvSpPr>
        <p:spPr>
          <a:xfrm>
            <a:off x="2640214" y="1506512"/>
            <a:ext cx="238878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76" name="Rectangle 75"/>
          <p:cNvSpPr/>
          <p:nvPr/>
        </p:nvSpPr>
        <p:spPr>
          <a:xfrm>
            <a:off x="3229259" y="1744257"/>
            <a:ext cx="795528" cy="2377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77" name="Right Brace 76"/>
          <p:cNvSpPr/>
          <p:nvPr/>
        </p:nvSpPr>
        <p:spPr>
          <a:xfrm rot="10800000">
            <a:off x="3150644" y="1508789"/>
            <a:ext cx="54864" cy="237744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TextBox 77"/>
          <p:cNvSpPr txBox="1"/>
          <p:nvPr/>
        </p:nvSpPr>
        <p:spPr>
          <a:xfrm>
            <a:off x="2933044" y="1506512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2128860" y="1702574"/>
            <a:ext cx="31771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US" sz="10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3466824" y="1506514"/>
            <a:ext cx="31771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10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1" name="TextBox 80"/>
          <p:cNvSpPr txBox="1"/>
          <p:nvPr/>
        </p:nvSpPr>
        <p:spPr>
          <a:xfrm>
            <a:off x="741482" y="1712586"/>
            <a:ext cx="2968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10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2" name="Rectangle 81"/>
          <p:cNvSpPr/>
          <p:nvPr/>
        </p:nvSpPr>
        <p:spPr>
          <a:xfrm>
            <a:off x="506417" y="2819373"/>
            <a:ext cx="795528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83" name="TextBox 82"/>
          <p:cNvSpPr txBox="1"/>
          <p:nvPr/>
        </p:nvSpPr>
        <p:spPr>
          <a:xfrm>
            <a:off x="1486005" y="2976924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84" name="Rectangle 83"/>
          <p:cNvSpPr/>
          <p:nvPr/>
        </p:nvSpPr>
        <p:spPr>
          <a:xfrm>
            <a:off x="2153868" y="2819372"/>
            <a:ext cx="237745" cy="658368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85" name="Rectangle 84"/>
          <p:cNvSpPr/>
          <p:nvPr/>
        </p:nvSpPr>
        <p:spPr>
          <a:xfrm>
            <a:off x="3227712" y="2820491"/>
            <a:ext cx="795528" cy="2377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86" name="TextBox 85"/>
          <p:cNvSpPr txBox="1"/>
          <p:nvPr/>
        </p:nvSpPr>
        <p:spPr>
          <a:xfrm>
            <a:off x="482177" y="2546270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87" name="Group 86"/>
          <p:cNvGrpSpPr/>
          <p:nvPr/>
        </p:nvGrpSpPr>
        <p:grpSpPr>
          <a:xfrm>
            <a:off x="2119912" y="2935124"/>
            <a:ext cx="328530" cy="324616"/>
            <a:chOff x="2479930" y="2765097"/>
            <a:chExt cx="328530" cy="324616"/>
          </a:xfrm>
        </p:grpSpPr>
        <p:sp>
          <p:nvSpPr>
            <p:cNvPr id="88" name="TextBox 87"/>
            <p:cNvSpPr txBox="1"/>
            <p:nvPr/>
          </p:nvSpPr>
          <p:spPr>
            <a:xfrm>
              <a:off x="2479930" y="2843492"/>
              <a:ext cx="3285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B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</a:t>
              </a:r>
              <a:endParaRPr lang="en-US" sz="1000" i="1" baseline="-25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9" name="TextBox 88"/>
            <p:cNvSpPr txBox="1"/>
            <p:nvPr/>
          </p:nvSpPr>
          <p:spPr>
            <a:xfrm>
              <a:off x="2499645" y="2765097"/>
              <a:ext cx="26000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~</a:t>
              </a:r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90" name="Rectangle 89"/>
          <p:cNvSpPr/>
          <p:nvPr/>
        </p:nvSpPr>
        <p:spPr>
          <a:xfrm>
            <a:off x="3227712" y="2820491"/>
            <a:ext cx="265176" cy="2377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91" name="Rectangle 90"/>
          <p:cNvSpPr/>
          <p:nvPr/>
        </p:nvSpPr>
        <p:spPr>
          <a:xfrm>
            <a:off x="3491989" y="2820491"/>
            <a:ext cx="265176" cy="2377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508351" y="2819372"/>
            <a:ext cx="265176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93" name="Rectangle 92"/>
          <p:cNvSpPr/>
          <p:nvPr/>
        </p:nvSpPr>
        <p:spPr>
          <a:xfrm>
            <a:off x="773527" y="2819372"/>
            <a:ext cx="265176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94" name="TextBox 93"/>
          <p:cNvSpPr txBox="1"/>
          <p:nvPr/>
        </p:nvSpPr>
        <p:spPr>
          <a:xfrm>
            <a:off x="3217695" y="2812014"/>
            <a:ext cx="28886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489309" y="2998307"/>
            <a:ext cx="2968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6" name="Right Brace 95"/>
          <p:cNvSpPr/>
          <p:nvPr/>
        </p:nvSpPr>
        <p:spPr>
          <a:xfrm rot="16200000">
            <a:off x="616314" y="2634841"/>
            <a:ext cx="54866" cy="258329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Right Brace 96"/>
          <p:cNvSpPr/>
          <p:nvPr/>
        </p:nvSpPr>
        <p:spPr>
          <a:xfrm rot="5400000">
            <a:off x="1208807" y="5561636"/>
            <a:ext cx="54866" cy="180784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8" name="Group 97"/>
          <p:cNvGrpSpPr/>
          <p:nvPr/>
        </p:nvGrpSpPr>
        <p:grpSpPr>
          <a:xfrm>
            <a:off x="3054096" y="3665506"/>
            <a:ext cx="304260" cy="327936"/>
            <a:chOff x="3769978" y="3815082"/>
            <a:chExt cx="304260" cy="327936"/>
          </a:xfrm>
        </p:grpSpPr>
        <p:sp>
          <p:nvSpPr>
            <p:cNvPr id="99" name="TextBox 98"/>
            <p:cNvSpPr txBox="1"/>
            <p:nvPr/>
          </p:nvSpPr>
          <p:spPr>
            <a:xfrm>
              <a:off x="3769978" y="3896797"/>
              <a:ext cx="30426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A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i</a:t>
              </a:r>
              <a:endParaRPr lang="en-US" sz="1000" i="1" baseline="-25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00" name="TextBox 99"/>
            <p:cNvSpPr txBox="1"/>
            <p:nvPr/>
          </p:nvSpPr>
          <p:spPr>
            <a:xfrm>
              <a:off x="3792104" y="3815082"/>
              <a:ext cx="26000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~</a:t>
              </a:r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101" name="TextBox 100"/>
          <p:cNvSpPr txBox="1"/>
          <p:nvPr/>
        </p:nvSpPr>
        <p:spPr>
          <a:xfrm>
            <a:off x="2877350" y="4550832"/>
            <a:ext cx="33069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8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102" name="Group 101"/>
          <p:cNvGrpSpPr/>
          <p:nvPr/>
        </p:nvGrpSpPr>
        <p:grpSpPr>
          <a:xfrm>
            <a:off x="2306539" y="3648207"/>
            <a:ext cx="328530" cy="327936"/>
            <a:chOff x="3769977" y="3815082"/>
            <a:chExt cx="328530" cy="327936"/>
          </a:xfrm>
        </p:grpSpPr>
        <p:sp>
          <p:nvSpPr>
            <p:cNvPr id="103" name="TextBox 102"/>
            <p:cNvSpPr txBox="1"/>
            <p:nvPr/>
          </p:nvSpPr>
          <p:spPr>
            <a:xfrm>
              <a:off x="3769977" y="3896797"/>
              <a:ext cx="3285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B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</a:t>
              </a:r>
              <a:endParaRPr lang="en-US" sz="1000" i="1" baseline="-25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04" name="TextBox 103"/>
            <p:cNvSpPr txBox="1"/>
            <p:nvPr/>
          </p:nvSpPr>
          <p:spPr>
            <a:xfrm>
              <a:off x="3792104" y="3815082"/>
              <a:ext cx="26000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~</a:t>
              </a:r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05" name="Group 104"/>
          <p:cNvGrpSpPr/>
          <p:nvPr/>
        </p:nvGrpSpPr>
        <p:grpSpPr>
          <a:xfrm>
            <a:off x="460648" y="6175262"/>
            <a:ext cx="956989" cy="746540"/>
            <a:chOff x="504560" y="5339720"/>
            <a:chExt cx="956989" cy="746540"/>
          </a:xfrm>
        </p:grpSpPr>
        <p:sp>
          <p:nvSpPr>
            <p:cNvPr id="106" name="Rectangle 105"/>
            <p:cNvSpPr/>
            <p:nvPr/>
          </p:nvSpPr>
          <p:spPr>
            <a:xfrm>
              <a:off x="504561" y="5550408"/>
              <a:ext cx="150338" cy="72777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" name="TextBox 106"/>
            <p:cNvSpPr txBox="1"/>
            <p:nvPr/>
          </p:nvSpPr>
          <p:spPr>
            <a:xfrm>
              <a:off x="617278" y="5472967"/>
              <a:ext cx="585417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L3 cache</a:t>
              </a:r>
              <a:endParaRPr lang="en-US" sz="900" dirty="0"/>
            </a:p>
          </p:txBody>
        </p:sp>
        <p:sp>
          <p:nvSpPr>
            <p:cNvPr id="108" name="Rectangle 107"/>
            <p:cNvSpPr/>
            <p:nvPr/>
          </p:nvSpPr>
          <p:spPr>
            <a:xfrm>
              <a:off x="504561" y="5678424"/>
              <a:ext cx="150338" cy="72777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" name="Rectangle 108"/>
            <p:cNvSpPr/>
            <p:nvPr/>
          </p:nvSpPr>
          <p:spPr>
            <a:xfrm>
              <a:off x="504560" y="5806440"/>
              <a:ext cx="150338" cy="72777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" name="TextBox 109"/>
            <p:cNvSpPr txBox="1"/>
            <p:nvPr/>
          </p:nvSpPr>
          <p:spPr>
            <a:xfrm>
              <a:off x="617190" y="5599384"/>
              <a:ext cx="585417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L2 cache</a:t>
              </a:r>
              <a:endParaRPr lang="en-US" sz="900" dirty="0"/>
            </a:p>
          </p:txBody>
        </p:sp>
        <p:sp>
          <p:nvSpPr>
            <p:cNvPr id="111" name="TextBox 110"/>
            <p:cNvSpPr txBox="1"/>
            <p:nvPr/>
          </p:nvSpPr>
          <p:spPr>
            <a:xfrm>
              <a:off x="617278" y="5729992"/>
              <a:ext cx="585417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L1 cache</a:t>
              </a:r>
              <a:endParaRPr lang="en-US" sz="900" dirty="0"/>
            </a:p>
          </p:txBody>
        </p:sp>
        <p:sp>
          <p:nvSpPr>
            <p:cNvPr id="112" name="Rectangle 111"/>
            <p:cNvSpPr/>
            <p:nvPr/>
          </p:nvSpPr>
          <p:spPr>
            <a:xfrm>
              <a:off x="504560" y="5934456"/>
              <a:ext cx="150338" cy="72777"/>
            </a:xfrm>
            <a:prstGeom prst="rect">
              <a:avLst/>
            </a:prstGeom>
            <a:solidFill>
              <a:srgbClr val="A3D26A"/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3" name="TextBox 112"/>
            <p:cNvSpPr txBox="1"/>
            <p:nvPr/>
          </p:nvSpPr>
          <p:spPr>
            <a:xfrm>
              <a:off x="618609" y="5855428"/>
              <a:ext cx="590226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registers</a:t>
              </a:r>
              <a:endParaRPr lang="en-US" sz="900" dirty="0"/>
            </a:p>
          </p:txBody>
        </p:sp>
        <p:sp>
          <p:nvSpPr>
            <p:cNvPr id="114" name="Rectangle 113"/>
            <p:cNvSpPr/>
            <p:nvPr/>
          </p:nvSpPr>
          <p:spPr>
            <a:xfrm>
              <a:off x="504560" y="5418748"/>
              <a:ext cx="150338" cy="72777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" name="TextBox 114"/>
            <p:cNvSpPr txBox="1"/>
            <p:nvPr/>
          </p:nvSpPr>
          <p:spPr>
            <a:xfrm>
              <a:off x="618048" y="5339720"/>
              <a:ext cx="843501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main memory</a:t>
              </a:r>
              <a:endParaRPr lang="en-US" sz="900" dirty="0"/>
            </a:p>
          </p:txBody>
        </p:sp>
      </p:grpSp>
      <p:grpSp>
        <p:nvGrpSpPr>
          <p:cNvPr id="116" name="Group 115"/>
          <p:cNvGrpSpPr/>
          <p:nvPr/>
        </p:nvGrpSpPr>
        <p:grpSpPr>
          <a:xfrm>
            <a:off x="2210364" y="3990086"/>
            <a:ext cx="548640" cy="152400"/>
            <a:chOff x="1860667" y="4436838"/>
            <a:chExt cx="548640" cy="152400"/>
          </a:xfrm>
          <a:solidFill>
            <a:schemeClr val="tx2">
              <a:lumMod val="40000"/>
              <a:lumOff val="60000"/>
            </a:schemeClr>
          </a:solidFill>
        </p:grpSpPr>
        <p:sp>
          <p:nvSpPr>
            <p:cNvPr id="117" name="Rectangle 116"/>
            <p:cNvSpPr>
              <a:spLocks/>
            </p:cNvSpPr>
            <p:nvPr/>
          </p:nvSpPr>
          <p:spPr>
            <a:xfrm>
              <a:off x="1860667" y="4436838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18" name="Group 117"/>
            <p:cNvGrpSpPr/>
            <p:nvPr/>
          </p:nvGrpSpPr>
          <p:grpSpPr>
            <a:xfrm>
              <a:off x="1907577" y="4456936"/>
              <a:ext cx="454819" cy="112204"/>
              <a:chOff x="2833085" y="4874324"/>
              <a:chExt cx="454819" cy="112204"/>
            </a:xfrm>
            <a:grpFill/>
          </p:grpSpPr>
          <p:cxnSp>
            <p:nvCxnSpPr>
              <p:cNvPr id="119" name="Straight Arrow Connector 118"/>
              <p:cNvCxnSpPr/>
              <p:nvPr/>
            </p:nvCxnSpPr>
            <p:spPr>
              <a:xfrm>
                <a:off x="3285523" y="4876800"/>
                <a:ext cx="0" cy="109728"/>
              </a:xfrm>
              <a:prstGeom prst="straightConnector1">
                <a:avLst/>
              </a:prstGeom>
              <a:grpFill/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" name="Straight Connector 119"/>
              <p:cNvCxnSpPr/>
              <p:nvPr/>
            </p:nvCxnSpPr>
            <p:spPr>
              <a:xfrm>
                <a:off x="28330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" name="Straight Connector 120"/>
              <p:cNvCxnSpPr/>
              <p:nvPr/>
            </p:nvCxnSpPr>
            <p:spPr>
              <a:xfrm flipH="1">
                <a:off x="28330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2" name="Straight Connector 121"/>
              <p:cNvCxnSpPr/>
              <p:nvPr/>
            </p:nvCxnSpPr>
            <p:spPr>
              <a:xfrm>
                <a:off x="29092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3" name="Straight Connector 122"/>
              <p:cNvCxnSpPr/>
              <p:nvPr/>
            </p:nvCxnSpPr>
            <p:spPr>
              <a:xfrm flipH="1">
                <a:off x="29092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4" name="Straight Connector 123"/>
              <p:cNvCxnSpPr/>
              <p:nvPr/>
            </p:nvCxnSpPr>
            <p:spPr>
              <a:xfrm>
                <a:off x="29831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5" name="Straight Connector 124"/>
              <p:cNvCxnSpPr/>
              <p:nvPr/>
            </p:nvCxnSpPr>
            <p:spPr>
              <a:xfrm flipH="1">
                <a:off x="29831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6" name="Straight Connector 125"/>
              <p:cNvCxnSpPr/>
              <p:nvPr/>
            </p:nvCxnSpPr>
            <p:spPr>
              <a:xfrm>
                <a:off x="30593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7" name="Straight Connector 126"/>
              <p:cNvCxnSpPr/>
              <p:nvPr/>
            </p:nvCxnSpPr>
            <p:spPr>
              <a:xfrm flipH="1">
                <a:off x="30593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8" name="Straight Connector 127"/>
              <p:cNvCxnSpPr/>
              <p:nvPr/>
            </p:nvCxnSpPr>
            <p:spPr>
              <a:xfrm>
                <a:off x="31355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9" name="Straight Connector 128"/>
              <p:cNvCxnSpPr/>
              <p:nvPr/>
            </p:nvCxnSpPr>
            <p:spPr>
              <a:xfrm flipH="1">
                <a:off x="31355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0" name="Straight Connector 129"/>
              <p:cNvCxnSpPr/>
              <p:nvPr/>
            </p:nvCxnSpPr>
            <p:spPr>
              <a:xfrm>
                <a:off x="32117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1" name="Straight Connector 130"/>
              <p:cNvCxnSpPr/>
              <p:nvPr/>
            </p:nvCxnSpPr>
            <p:spPr>
              <a:xfrm flipH="1">
                <a:off x="32117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32" name="Group 131"/>
          <p:cNvGrpSpPr/>
          <p:nvPr/>
        </p:nvGrpSpPr>
        <p:grpSpPr>
          <a:xfrm>
            <a:off x="2210627" y="4142486"/>
            <a:ext cx="548640" cy="152400"/>
            <a:chOff x="2496660" y="4518274"/>
            <a:chExt cx="548640" cy="152400"/>
          </a:xfrm>
          <a:solidFill>
            <a:schemeClr val="tx2">
              <a:lumMod val="40000"/>
              <a:lumOff val="60000"/>
            </a:schemeClr>
          </a:solidFill>
        </p:grpSpPr>
        <p:sp>
          <p:nvSpPr>
            <p:cNvPr id="133" name="Rectangle 132"/>
            <p:cNvSpPr>
              <a:spLocks/>
            </p:cNvSpPr>
            <p:nvPr/>
          </p:nvSpPr>
          <p:spPr>
            <a:xfrm>
              <a:off x="2496660" y="4518274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34" name="Group 133"/>
            <p:cNvGrpSpPr/>
            <p:nvPr/>
          </p:nvGrpSpPr>
          <p:grpSpPr>
            <a:xfrm>
              <a:off x="2543570" y="4538372"/>
              <a:ext cx="454819" cy="112204"/>
              <a:chOff x="2833085" y="4874324"/>
              <a:chExt cx="454819" cy="112204"/>
            </a:xfrm>
            <a:grpFill/>
          </p:grpSpPr>
          <p:cxnSp>
            <p:nvCxnSpPr>
              <p:cNvPr id="135" name="Straight Arrow Connector 134"/>
              <p:cNvCxnSpPr/>
              <p:nvPr/>
            </p:nvCxnSpPr>
            <p:spPr>
              <a:xfrm>
                <a:off x="3285523" y="4876800"/>
                <a:ext cx="0" cy="109728"/>
              </a:xfrm>
              <a:prstGeom prst="straightConnector1">
                <a:avLst/>
              </a:prstGeom>
              <a:grpFill/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6" name="Straight Connector 135"/>
              <p:cNvCxnSpPr/>
              <p:nvPr/>
            </p:nvCxnSpPr>
            <p:spPr>
              <a:xfrm>
                <a:off x="28330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7" name="Straight Connector 136"/>
              <p:cNvCxnSpPr/>
              <p:nvPr/>
            </p:nvCxnSpPr>
            <p:spPr>
              <a:xfrm flipH="1">
                <a:off x="28330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8" name="Straight Connector 137"/>
              <p:cNvCxnSpPr/>
              <p:nvPr/>
            </p:nvCxnSpPr>
            <p:spPr>
              <a:xfrm>
                <a:off x="29092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9" name="Straight Connector 138"/>
              <p:cNvCxnSpPr/>
              <p:nvPr/>
            </p:nvCxnSpPr>
            <p:spPr>
              <a:xfrm flipH="1">
                <a:off x="29092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0" name="Straight Connector 139"/>
              <p:cNvCxnSpPr/>
              <p:nvPr/>
            </p:nvCxnSpPr>
            <p:spPr>
              <a:xfrm>
                <a:off x="29831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1" name="Straight Connector 140"/>
              <p:cNvCxnSpPr/>
              <p:nvPr/>
            </p:nvCxnSpPr>
            <p:spPr>
              <a:xfrm flipH="1">
                <a:off x="29831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2" name="Straight Connector 141"/>
              <p:cNvCxnSpPr/>
              <p:nvPr/>
            </p:nvCxnSpPr>
            <p:spPr>
              <a:xfrm>
                <a:off x="30593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3" name="Straight Connector 142"/>
              <p:cNvCxnSpPr/>
              <p:nvPr/>
            </p:nvCxnSpPr>
            <p:spPr>
              <a:xfrm flipH="1">
                <a:off x="30593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4" name="Straight Connector 143"/>
              <p:cNvCxnSpPr/>
              <p:nvPr/>
            </p:nvCxnSpPr>
            <p:spPr>
              <a:xfrm>
                <a:off x="31355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5" name="Straight Connector 144"/>
              <p:cNvCxnSpPr/>
              <p:nvPr/>
            </p:nvCxnSpPr>
            <p:spPr>
              <a:xfrm flipH="1">
                <a:off x="31355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6" name="Straight Connector 145"/>
              <p:cNvCxnSpPr/>
              <p:nvPr/>
            </p:nvCxnSpPr>
            <p:spPr>
              <a:xfrm>
                <a:off x="32117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7" name="Straight Connector 146"/>
              <p:cNvCxnSpPr/>
              <p:nvPr/>
            </p:nvCxnSpPr>
            <p:spPr>
              <a:xfrm flipH="1">
                <a:off x="32117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48" name="Group 147"/>
          <p:cNvGrpSpPr/>
          <p:nvPr/>
        </p:nvGrpSpPr>
        <p:grpSpPr>
          <a:xfrm>
            <a:off x="2210364" y="4294886"/>
            <a:ext cx="548640" cy="152400"/>
            <a:chOff x="1860667" y="4741638"/>
            <a:chExt cx="548640" cy="152400"/>
          </a:xfrm>
          <a:solidFill>
            <a:schemeClr val="tx2">
              <a:lumMod val="40000"/>
              <a:lumOff val="60000"/>
            </a:schemeClr>
          </a:solidFill>
        </p:grpSpPr>
        <p:sp>
          <p:nvSpPr>
            <p:cNvPr id="149" name="Rectangle 148"/>
            <p:cNvSpPr>
              <a:spLocks/>
            </p:cNvSpPr>
            <p:nvPr/>
          </p:nvSpPr>
          <p:spPr>
            <a:xfrm>
              <a:off x="1860667" y="4741638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50" name="Group 149"/>
            <p:cNvGrpSpPr/>
            <p:nvPr/>
          </p:nvGrpSpPr>
          <p:grpSpPr>
            <a:xfrm>
              <a:off x="1907577" y="4761736"/>
              <a:ext cx="454819" cy="112204"/>
              <a:chOff x="2833085" y="4874324"/>
              <a:chExt cx="454819" cy="112204"/>
            </a:xfrm>
            <a:grpFill/>
          </p:grpSpPr>
          <p:cxnSp>
            <p:nvCxnSpPr>
              <p:cNvPr id="151" name="Straight Arrow Connector 150"/>
              <p:cNvCxnSpPr/>
              <p:nvPr/>
            </p:nvCxnSpPr>
            <p:spPr>
              <a:xfrm>
                <a:off x="3285523" y="4876800"/>
                <a:ext cx="0" cy="109728"/>
              </a:xfrm>
              <a:prstGeom prst="straightConnector1">
                <a:avLst/>
              </a:prstGeom>
              <a:grpFill/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2" name="Straight Connector 151"/>
              <p:cNvCxnSpPr/>
              <p:nvPr/>
            </p:nvCxnSpPr>
            <p:spPr>
              <a:xfrm>
                <a:off x="28330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" name="Straight Connector 152"/>
              <p:cNvCxnSpPr/>
              <p:nvPr/>
            </p:nvCxnSpPr>
            <p:spPr>
              <a:xfrm flipH="1">
                <a:off x="28330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" name="Straight Connector 153"/>
              <p:cNvCxnSpPr/>
              <p:nvPr/>
            </p:nvCxnSpPr>
            <p:spPr>
              <a:xfrm>
                <a:off x="29092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5" name="Straight Connector 154"/>
              <p:cNvCxnSpPr/>
              <p:nvPr/>
            </p:nvCxnSpPr>
            <p:spPr>
              <a:xfrm flipH="1">
                <a:off x="29092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" name="Straight Connector 155"/>
              <p:cNvCxnSpPr/>
              <p:nvPr/>
            </p:nvCxnSpPr>
            <p:spPr>
              <a:xfrm>
                <a:off x="29831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7" name="Straight Connector 156"/>
              <p:cNvCxnSpPr/>
              <p:nvPr/>
            </p:nvCxnSpPr>
            <p:spPr>
              <a:xfrm flipH="1">
                <a:off x="29831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8" name="Straight Connector 157"/>
              <p:cNvCxnSpPr/>
              <p:nvPr/>
            </p:nvCxnSpPr>
            <p:spPr>
              <a:xfrm>
                <a:off x="30593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9" name="Straight Connector 158"/>
              <p:cNvCxnSpPr/>
              <p:nvPr/>
            </p:nvCxnSpPr>
            <p:spPr>
              <a:xfrm flipH="1">
                <a:off x="30593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0" name="Straight Connector 159"/>
              <p:cNvCxnSpPr/>
              <p:nvPr/>
            </p:nvCxnSpPr>
            <p:spPr>
              <a:xfrm>
                <a:off x="31355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1" name="Straight Connector 160"/>
              <p:cNvCxnSpPr/>
              <p:nvPr/>
            </p:nvCxnSpPr>
            <p:spPr>
              <a:xfrm flipH="1">
                <a:off x="31355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2" name="Straight Connector 161"/>
              <p:cNvCxnSpPr/>
              <p:nvPr/>
            </p:nvCxnSpPr>
            <p:spPr>
              <a:xfrm>
                <a:off x="32117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3" name="Straight Connector 162"/>
              <p:cNvCxnSpPr/>
              <p:nvPr/>
            </p:nvCxnSpPr>
            <p:spPr>
              <a:xfrm flipH="1">
                <a:off x="32117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64" name="Group 163"/>
          <p:cNvGrpSpPr/>
          <p:nvPr/>
        </p:nvGrpSpPr>
        <p:grpSpPr>
          <a:xfrm>
            <a:off x="2210364" y="4447605"/>
            <a:ext cx="548640" cy="152400"/>
            <a:chOff x="1860667" y="4894357"/>
            <a:chExt cx="548640" cy="152400"/>
          </a:xfrm>
          <a:solidFill>
            <a:schemeClr val="tx2">
              <a:lumMod val="40000"/>
              <a:lumOff val="60000"/>
            </a:schemeClr>
          </a:solidFill>
        </p:grpSpPr>
        <p:sp>
          <p:nvSpPr>
            <p:cNvPr id="165" name="Rectangle 164"/>
            <p:cNvSpPr>
              <a:spLocks/>
            </p:cNvSpPr>
            <p:nvPr/>
          </p:nvSpPr>
          <p:spPr>
            <a:xfrm>
              <a:off x="1860667" y="4894357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66" name="Group 165"/>
            <p:cNvGrpSpPr/>
            <p:nvPr/>
          </p:nvGrpSpPr>
          <p:grpSpPr>
            <a:xfrm>
              <a:off x="1907577" y="4914455"/>
              <a:ext cx="454819" cy="112204"/>
              <a:chOff x="2833085" y="4874324"/>
              <a:chExt cx="454819" cy="112204"/>
            </a:xfrm>
            <a:grpFill/>
          </p:grpSpPr>
          <p:cxnSp>
            <p:nvCxnSpPr>
              <p:cNvPr id="167" name="Straight Arrow Connector 166"/>
              <p:cNvCxnSpPr/>
              <p:nvPr/>
            </p:nvCxnSpPr>
            <p:spPr>
              <a:xfrm>
                <a:off x="3285523" y="4876800"/>
                <a:ext cx="0" cy="109728"/>
              </a:xfrm>
              <a:prstGeom prst="straightConnector1">
                <a:avLst/>
              </a:prstGeom>
              <a:grpFill/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8" name="Straight Connector 167"/>
              <p:cNvCxnSpPr/>
              <p:nvPr/>
            </p:nvCxnSpPr>
            <p:spPr>
              <a:xfrm>
                <a:off x="28330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9" name="Straight Connector 168"/>
              <p:cNvCxnSpPr/>
              <p:nvPr/>
            </p:nvCxnSpPr>
            <p:spPr>
              <a:xfrm flipH="1">
                <a:off x="28330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0" name="Straight Connector 169"/>
              <p:cNvCxnSpPr/>
              <p:nvPr/>
            </p:nvCxnSpPr>
            <p:spPr>
              <a:xfrm>
                <a:off x="29092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1" name="Straight Connector 170"/>
              <p:cNvCxnSpPr/>
              <p:nvPr/>
            </p:nvCxnSpPr>
            <p:spPr>
              <a:xfrm flipH="1">
                <a:off x="29092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2" name="Straight Connector 171"/>
              <p:cNvCxnSpPr/>
              <p:nvPr/>
            </p:nvCxnSpPr>
            <p:spPr>
              <a:xfrm>
                <a:off x="29831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3" name="Straight Connector 172"/>
              <p:cNvCxnSpPr/>
              <p:nvPr/>
            </p:nvCxnSpPr>
            <p:spPr>
              <a:xfrm flipH="1">
                <a:off x="29831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4" name="Straight Connector 173"/>
              <p:cNvCxnSpPr/>
              <p:nvPr/>
            </p:nvCxnSpPr>
            <p:spPr>
              <a:xfrm>
                <a:off x="30593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5" name="Straight Connector 174"/>
              <p:cNvCxnSpPr/>
              <p:nvPr/>
            </p:nvCxnSpPr>
            <p:spPr>
              <a:xfrm flipH="1">
                <a:off x="30593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6" name="Straight Connector 175"/>
              <p:cNvCxnSpPr/>
              <p:nvPr/>
            </p:nvCxnSpPr>
            <p:spPr>
              <a:xfrm>
                <a:off x="31355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7" name="Straight Connector 176"/>
              <p:cNvCxnSpPr/>
              <p:nvPr/>
            </p:nvCxnSpPr>
            <p:spPr>
              <a:xfrm flipH="1">
                <a:off x="31355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8" name="Straight Connector 177"/>
              <p:cNvCxnSpPr/>
              <p:nvPr/>
            </p:nvCxnSpPr>
            <p:spPr>
              <a:xfrm>
                <a:off x="32117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9" name="Straight Connector 178"/>
              <p:cNvCxnSpPr/>
              <p:nvPr/>
            </p:nvCxnSpPr>
            <p:spPr>
              <a:xfrm flipH="1">
                <a:off x="32117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80" name="Group 179"/>
          <p:cNvGrpSpPr/>
          <p:nvPr/>
        </p:nvGrpSpPr>
        <p:grpSpPr>
          <a:xfrm>
            <a:off x="2210632" y="4600005"/>
            <a:ext cx="548640" cy="152400"/>
            <a:chOff x="2591858" y="4972588"/>
            <a:chExt cx="548640" cy="152400"/>
          </a:xfrm>
          <a:solidFill>
            <a:schemeClr val="tx2">
              <a:lumMod val="40000"/>
              <a:lumOff val="60000"/>
            </a:schemeClr>
          </a:solidFill>
        </p:grpSpPr>
        <p:sp>
          <p:nvSpPr>
            <p:cNvPr id="181" name="Rectangle 180"/>
            <p:cNvSpPr>
              <a:spLocks/>
            </p:cNvSpPr>
            <p:nvPr/>
          </p:nvSpPr>
          <p:spPr>
            <a:xfrm>
              <a:off x="2591858" y="4972588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82" name="Group 181"/>
            <p:cNvGrpSpPr/>
            <p:nvPr/>
          </p:nvGrpSpPr>
          <p:grpSpPr>
            <a:xfrm>
              <a:off x="2638768" y="4992686"/>
              <a:ext cx="454819" cy="112204"/>
              <a:chOff x="2833085" y="4874324"/>
              <a:chExt cx="454819" cy="112204"/>
            </a:xfrm>
            <a:grpFill/>
          </p:grpSpPr>
          <p:cxnSp>
            <p:nvCxnSpPr>
              <p:cNvPr id="183" name="Straight Arrow Connector 182"/>
              <p:cNvCxnSpPr/>
              <p:nvPr/>
            </p:nvCxnSpPr>
            <p:spPr>
              <a:xfrm>
                <a:off x="3285523" y="4876800"/>
                <a:ext cx="0" cy="109728"/>
              </a:xfrm>
              <a:prstGeom prst="straightConnector1">
                <a:avLst/>
              </a:prstGeom>
              <a:grpFill/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4" name="Straight Connector 183"/>
              <p:cNvCxnSpPr/>
              <p:nvPr/>
            </p:nvCxnSpPr>
            <p:spPr>
              <a:xfrm>
                <a:off x="28330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5" name="Straight Connector 184"/>
              <p:cNvCxnSpPr/>
              <p:nvPr/>
            </p:nvCxnSpPr>
            <p:spPr>
              <a:xfrm flipH="1">
                <a:off x="28330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6" name="Straight Connector 185"/>
              <p:cNvCxnSpPr/>
              <p:nvPr/>
            </p:nvCxnSpPr>
            <p:spPr>
              <a:xfrm>
                <a:off x="29092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" name="Straight Connector 186"/>
              <p:cNvCxnSpPr/>
              <p:nvPr/>
            </p:nvCxnSpPr>
            <p:spPr>
              <a:xfrm flipH="1">
                <a:off x="29092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" name="Straight Connector 187"/>
              <p:cNvCxnSpPr/>
              <p:nvPr/>
            </p:nvCxnSpPr>
            <p:spPr>
              <a:xfrm>
                <a:off x="29831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9" name="Straight Connector 188"/>
              <p:cNvCxnSpPr/>
              <p:nvPr/>
            </p:nvCxnSpPr>
            <p:spPr>
              <a:xfrm flipH="1">
                <a:off x="29831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0" name="Straight Connector 189"/>
              <p:cNvCxnSpPr/>
              <p:nvPr/>
            </p:nvCxnSpPr>
            <p:spPr>
              <a:xfrm>
                <a:off x="30593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1" name="Straight Connector 190"/>
              <p:cNvCxnSpPr/>
              <p:nvPr/>
            </p:nvCxnSpPr>
            <p:spPr>
              <a:xfrm flipH="1">
                <a:off x="30593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2" name="Straight Connector 191"/>
              <p:cNvCxnSpPr/>
              <p:nvPr/>
            </p:nvCxnSpPr>
            <p:spPr>
              <a:xfrm>
                <a:off x="31355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3" name="Straight Connector 192"/>
              <p:cNvCxnSpPr/>
              <p:nvPr/>
            </p:nvCxnSpPr>
            <p:spPr>
              <a:xfrm flipH="1">
                <a:off x="31355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4" name="Straight Connector 193"/>
              <p:cNvCxnSpPr/>
              <p:nvPr/>
            </p:nvCxnSpPr>
            <p:spPr>
              <a:xfrm>
                <a:off x="32117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5" name="Straight Connector 194"/>
              <p:cNvCxnSpPr/>
              <p:nvPr/>
            </p:nvCxnSpPr>
            <p:spPr>
              <a:xfrm flipH="1">
                <a:off x="32117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96" name="Group 195"/>
          <p:cNvGrpSpPr/>
          <p:nvPr/>
        </p:nvGrpSpPr>
        <p:grpSpPr>
          <a:xfrm>
            <a:off x="2210364" y="4752405"/>
            <a:ext cx="548640" cy="152400"/>
            <a:chOff x="2726013" y="5349081"/>
            <a:chExt cx="548640" cy="152400"/>
          </a:xfrm>
          <a:solidFill>
            <a:schemeClr val="tx2">
              <a:lumMod val="40000"/>
              <a:lumOff val="60000"/>
            </a:schemeClr>
          </a:solidFill>
        </p:grpSpPr>
        <p:sp>
          <p:nvSpPr>
            <p:cNvPr id="197" name="Rectangle 196"/>
            <p:cNvSpPr>
              <a:spLocks/>
            </p:cNvSpPr>
            <p:nvPr/>
          </p:nvSpPr>
          <p:spPr>
            <a:xfrm>
              <a:off x="2726013" y="5349081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98" name="Group 197"/>
            <p:cNvGrpSpPr/>
            <p:nvPr/>
          </p:nvGrpSpPr>
          <p:grpSpPr>
            <a:xfrm>
              <a:off x="2772923" y="5369179"/>
              <a:ext cx="454819" cy="112204"/>
              <a:chOff x="2833085" y="4874324"/>
              <a:chExt cx="454819" cy="112204"/>
            </a:xfrm>
            <a:grpFill/>
          </p:grpSpPr>
          <p:cxnSp>
            <p:nvCxnSpPr>
              <p:cNvPr id="199" name="Straight Arrow Connector 198"/>
              <p:cNvCxnSpPr/>
              <p:nvPr/>
            </p:nvCxnSpPr>
            <p:spPr>
              <a:xfrm>
                <a:off x="3285523" y="4876800"/>
                <a:ext cx="0" cy="109728"/>
              </a:xfrm>
              <a:prstGeom prst="straightConnector1">
                <a:avLst/>
              </a:prstGeom>
              <a:grpFill/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0" name="Straight Connector 199"/>
              <p:cNvCxnSpPr/>
              <p:nvPr/>
            </p:nvCxnSpPr>
            <p:spPr>
              <a:xfrm>
                <a:off x="28330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1" name="Straight Connector 200"/>
              <p:cNvCxnSpPr/>
              <p:nvPr/>
            </p:nvCxnSpPr>
            <p:spPr>
              <a:xfrm flipH="1">
                <a:off x="28330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2" name="Straight Connector 201"/>
              <p:cNvCxnSpPr/>
              <p:nvPr/>
            </p:nvCxnSpPr>
            <p:spPr>
              <a:xfrm>
                <a:off x="29092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3" name="Straight Connector 202"/>
              <p:cNvCxnSpPr/>
              <p:nvPr/>
            </p:nvCxnSpPr>
            <p:spPr>
              <a:xfrm flipH="1">
                <a:off x="29092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4" name="Straight Connector 203"/>
              <p:cNvCxnSpPr/>
              <p:nvPr/>
            </p:nvCxnSpPr>
            <p:spPr>
              <a:xfrm>
                <a:off x="29831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5" name="Straight Connector 204"/>
              <p:cNvCxnSpPr/>
              <p:nvPr/>
            </p:nvCxnSpPr>
            <p:spPr>
              <a:xfrm flipH="1">
                <a:off x="29831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6" name="Straight Connector 205"/>
              <p:cNvCxnSpPr/>
              <p:nvPr/>
            </p:nvCxnSpPr>
            <p:spPr>
              <a:xfrm>
                <a:off x="30593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7" name="Straight Connector 206"/>
              <p:cNvCxnSpPr/>
              <p:nvPr/>
            </p:nvCxnSpPr>
            <p:spPr>
              <a:xfrm flipH="1">
                <a:off x="30593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8" name="Straight Connector 207"/>
              <p:cNvCxnSpPr/>
              <p:nvPr/>
            </p:nvCxnSpPr>
            <p:spPr>
              <a:xfrm>
                <a:off x="31355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9" name="Straight Connector 208"/>
              <p:cNvCxnSpPr/>
              <p:nvPr/>
            </p:nvCxnSpPr>
            <p:spPr>
              <a:xfrm flipH="1">
                <a:off x="31355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0" name="Straight Connector 209"/>
              <p:cNvCxnSpPr/>
              <p:nvPr/>
            </p:nvCxnSpPr>
            <p:spPr>
              <a:xfrm>
                <a:off x="32117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1" name="Straight Connector 210"/>
              <p:cNvCxnSpPr/>
              <p:nvPr/>
            </p:nvCxnSpPr>
            <p:spPr>
              <a:xfrm flipH="1">
                <a:off x="32117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12" name="Group 211"/>
          <p:cNvGrpSpPr/>
          <p:nvPr/>
        </p:nvGrpSpPr>
        <p:grpSpPr>
          <a:xfrm>
            <a:off x="2210632" y="4904805"/>
            <a:ext cx="548640" cy="152400"/>
            <a:chOff x="2726013" y="5349081"/>
            <a:chExt cx="548640" cy="152400"/>
          </a:xfrm>
          <a:solidFill>
            <a:schemeClr val="tx2">
              <a:lumMod val="40000"/>
              <a:lumOff val="60000"/>
            </a:schemeClr>
          </a:solidFill>
        </p:grpSpPr>
        <p:sp>
          <p:nvSpPr>
            <p:cNvPr id="213" name="Rectangle 212"/>
            <p:cNvSpPr>
              <a:spLocks/>
            </p:cNvSpPr>
            <p:nvPr/>
          </p:nvSpPr>
          <p:spPr>
            <a:xfrm>
              <a:off x="2726013" y="5349081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14" name="Group 213"/>
            <p:cNvGrpSpPr/>
            <p:nvPr/>
          </p:nvGrpSpPr>
          <p:grpSpPr>
            <a:xfrm>
              <a:off x="2772923" y="5369179"/>
              <a:ext cx="454819" cy="112204"/>
              <a:chOff x="2833085" y="4874324"/>
              <a:chExt cx="454819" cy="112204"/>
            </a:xfrm>
            <a:grpFill/>
          </p:grpSpPr>
          <p:cxnSp>
            <p:nvCxnSpPr>
              <p:cNvPr id="215" name="Straight Arrow Connector 214"/>
              <p:cNvCxnSpPr/>
              <p:nvPr/>
            </p:nvCxnSpPr>
            <p:spPr>
              <a:xfrm>
                <a:off x="3285523" y="4876800"/>
                <a:ext cx="0" cy="109728"/>
              </a:xfrm>
              <a:prstGeom prst="straightConnector1">
                <a:avLst/>
              </a:prstGeom>
              <a:grpFill/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6" name="Straight Connector 215"/>
              <p:cNvCxnSpPr/>
              <p:nvPr/>
            </p:nvCxnSpPr>
            <p:spPr>
              <a:xfrm>
                <a:off x="28330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7" name="Straight Connector 216"/>
              <p:cNvCxnSpPr/>
              <p:nvPr/>
            </p:nvCxnSpPr>
            <p:spPr>
              <a:xfrm flipH="1">
                <a:off x="28330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8" name="Straight Connector 217"/>
              <p:cNvCxnSpPr/>
              <p:nvPr/>
            </p:nvCxnSpPr>
            <p:spPr>
              <a:xfrm>
                <a:off x="2909285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9" name="Straight Connector 218"/>
              <p:cNvCxnSpPr/>
              <p:nvPr/>
            </p:nvCxnSpPr>
            <p:spPr>
              <a:xfrm flipH="1">
                <a:off x="2909285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0" name="Straight Connector 219"/>
              <p:cNvCxnSpPr/>
              <p:nvPr/>
            </p:nvCxnSpPr>
            <p:spPr>
              <a:xfrm>
                <a:off x="29831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1" name="Straight Connector 220"/>
              <p:cNvCxnSpPr/>
              <p:nvPr/>
            </p:nvCxnSpPr>
            <p:spPr>
              <a:xfrm flipH="1">
                <a:off x="29831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2" name="Straight Connector 221"/>
              <p:cNvCxnSpPr/>
              <p:nvPr/>
            </p:nvCxnSpPr>
            <p:spPr>
              <a:xfrm>
                <a:off x="30593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3" name="Straight Connector 222"/>
              <p:cNvCxnSpPr/>
              <p:nvPr/>
            </p:nvCxnSpPr>
            <p:spPr>
              <a:xfrm flipH="1">
                <a:off x="30593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4" name="Straight Connector 223"/>
              <p:cNvCxnSpPr/>
              <p:nvPr/>
            </p:nvCxnSpPr>
            <p:spPr>
              <a:xfrm>
                <a:off x="31355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5" name="Straight Connector 224"/>
              <p:cNvCxnSpPr/>
              <p:nvPr/>
            </p:nvCxnSpPr>
            <p:spPr>
              <a:xfrm flipH="1">
                <a:off x="31355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6" name="Straight Connector 225"/>
              <p:cNvCxnSpPr/>
              <p:nvPr/>
            </p:nvCxnSpPr>
            <p:spPr>
              <a:xfrm>
                <a:off x="3211704" y="4874324"/>
                <a:ext cx="0" cy="109728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7" name="Straight Connector 226"/>
              <p:cNvCxnSpPr/>
              <p:nvPr/>
            </p:nvCxnSpPr>
            <p:spPr>
              <a:xfrm flipH="1">
                <a:off x="3211704" y="4876800"/>
                <a:ext cx="76200" cy="107252"/>
              </a:xfrm>
              <a:prstGeom prst="line">
                <a:avLst/>
              </a:prstGeom>
              <a:grpFill/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28" name="Group 227"/>
          <p:cNvGrpSpPr/>
          <p:nvPr/>
        </p:nvGrpSpPr>
        <p:grpSpPr>
          <a:xfrm>
            <a:off x="1134608" y="3990086"/>
            <a:ext cx="557784" cy="1069276"/>
            <a:chOff x="499720" y="3711485"/>
            <a:chExt cx="557784" cy="1069276"/>
          </a:xfrm>
        </p:grpSpPr>
        <p:sp>
          <p:nvSpPr>
            <p:cNvPr id="229" name="Rectangle 228"/>
            <p:cNvSpPr/>
            <p:nvPr/>
          </p:nvSpPr>
          <p:spPr>
            <a:xfrm>
              <a:off x="499720" y="3711485"/>
              <a:ext cx="557784" cy="1069276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230" name="Rectangle 229"/>
            <p:cNvSpPr>
              <a:spLocks/>
            </p:cNvSpPr>
            <p:nvPr/>
          </p:nvSpPr>
          <p:spPr>
            <a:xfrm>
              <a:off x="504292" y="3713642"/>
              <a:ext cx="54864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1" name="Rectangle 230"/>
            <p:cNvSpPr>
              <a:spLocks/>
            </p:cNvSpPr>
            <p:nvPr/>
          </p:nvSpPr>
          <p:spPr>
            <a:xfrm>
              <a:off x="504555" y="3866042"/>
              <a:ext cx="54864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2" name="Rectangle 231"/>
            <p:cNvSpPr>
              <a:spLocks/>
            </p:cNvSpPr>
            <p:nvPr/>
          </p:nvSpPr>
          <p:spPr>
            <a:xfrm>
              <a:off x="504292" y="4018442"/>
              <a:ext cx="54864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3" name="Rectangle 232"/>
            <p:cNvSpPr>
              <a:spLocks/>
            </p:cNvSpPr>
            <p:nvPr/>
          </p:nvSpPr>
          <p:spPr>
            <a:xfrm>
              <a:off x="504292" y="4171161"/>
              <a:ext cx="54864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4" name="Rectangle 233"/>
            <p:cNvSpPr>
              <a:spLocks/>
            </p:cNvSpPr>
            <p:nvPr/>
          </p:nvSpPr>
          <p:spPr>
            <a:xfrm>
              <a:off x="504560" y="4323561"/>
              <a:ext cx="54864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5" name="Rectangle 234"/>
            <p:cNvSpPr>
              <a:spLocks/>
            </p:cNvSpPr>
            <p:nvPr/>
          </p:nvSpPr>
          <p:spPr>
            <a:xfrm>
              <a:off x="504292" y="4475961"/>
              <a:ext cx="54864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6" name="Rectangle 235"/>
            <p:cNvSpPr>
              <a:spLocks/>
            </p:cNvSpPr>
            <p:nvPr/>
          </p:nvSpPr>
          <p:spPr>
            <a:xfrm>
              <a:off x="504560" y="4628361"/>
              <a:ext cx="54864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37" name="TextBox 236"/>
          <p:cNvSpPr txBox="1"/>
          <p:nvPr/>
        </p:nvSpPr>
        <p:spPr>
          <a:xfrm>
            <a:off x="1713953" y="4294223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238" name="TextBox 237"/>
          <p:cNvSpPr txBox="1"/>
          <p:nvPr/>
        </p:nvSpPr>
        <p:spPr>
          <a:xfrm>
            <a:off x="1883950" y="3951018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39" name="Right Brace 238"/>
          <p:cNvSpPr/>
          <p:nvPr/>
        </p:nvSpPr>
        <p:spPr>
          <a:xfrm rot="5400000">
            <a:off x="2992072" y="4489978"/>
            <a:ext cx="54866" cy="176215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0" name="Right Brace 239"/>
          <p:cNvSpPr/>
          <p:nvPr/>
        </p:nvSpPr>
        <p:spPr>
          <a:xfrm rot="10800000">
            <a:off x="2119036" y="3988886"/>
            <a:ext cx="54866" cy="155448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1" name="TextBox 240"/>
          <p:cNvSpPr txBox="1"/>
          <p:nvPr/>
        </p:nvSpPr>
        <p:spPr>
          <a:xfrm>
            <a:off x="814967" y="3975197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42" name="Right Brace 241"/>
          <p:cNvSpPr/>
          <p:nvPr/>
        </p:nvSpPr>
        <p:spPr>
          <a:xfrm rot="10800000">
            <a:off x="1050051" y="3989201"/>
            <a:ext cx="54866" cy="155448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3" name="TextBox 242"/>
          <p:cNvSpPr txBox="1"/>
          <p:nvPr/>
        </p:nvSpPr>
        <p:spPr>
          <a:xfrm>
            <a:off x="1269199" y="3729861"/>
            <a:ext cx="2968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244" name="Group 243"/>
          <p:cNvGrpSpPr/>
          <p:nvPr/>
        </p:nvGrpSpPr>
        <p:grpSpPr>
          <a:xfrm>
            <a:off x="2931842" y="5443410"/>
            <a:ext cx="526144" cy="530352"/>
            <a:chOff x="2586055" y="4114207"/>
            <a:chExt cx="526144" cy="530352"/>
          </a:xfrm>
        </p:grpSpPr>
        <p:sp>
          <p:nvSpPr>
            <p:cNvPr id="245" name="Rectangle 244"/>
            <p:cNvSpPr>
              <a:spLocks/>
            </p:cNvSpPr>
            <p:nvPr/>
          </p:nvSpPr>
          <p:spPr>
            <a:xfrm>
              <a:off x="2586055" y="4114207"/>
              <a:ext cx="526144" cy="530352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246" name="Rectangle 245"/>
            <p:cNvSpPr/>
            <p:nvPr/>
          </p:nvSpPr>
          <p:spPr>
            <a:xfrm>
              <a:off x="2759306" y="4114207"/>
              <a:ext cx="173736" cy="53035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7" name="Rectangle 246"/>
            <p:cNvSpPr/>
            <p:nvPr/>
          </p:nvSpPr>
          <p:spPr>
            <a:xfrm>
              <a:off x="2933042" y="4114207"/>
              <a:ext cx="173736" cy="53035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8" name="Rectangle 247"/>
            <p:cNvSpPr/>
            <p:nvPr/>
          </p:nvSpPr>
          <p:spPr>
            <a:xfrm>
              <a:off x="2587533" y="4114207"/>
              <a:ext cx="171773" cy="53035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49" name="Group 248"/>
            <p:cNvGrpSpPr/>
            <p:nvPr/>
          </p:nvGrpSpPr>
          <p:grpSpPr>
            <a:xfrm>
              <a:off x="2622903" y="4153195"/>
              <a:ext cx="109728" cy="440213"/>
              <a:chOff x="2739147" y="3155891"/>
              <a:chExt cx="109728" cy="440213"/>
            </a:xfrm>
          </p:grpSpPr>
          <p:cxnSp>
            <p:nvCxnSpPr>
              <p:cNvPr id="278" name="Straight Connector 277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9" name="Straight Connector 278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0" name="Straight Connector 279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1" name="Straight Connector 280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2" name="Straight Connector 281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3" name="Straight Connector 282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4" name="Straight Connector 283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5" name="Straight Connector 284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6" name="Straight Connector 285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7" name="Straight Connector 286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8" name="Straight Connector 287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9" name="Straight Connector 288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0" name="Straight Arrow Connector 289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0" name="Group 249"/>
            <p:cNvGrpSpPr/>
            <p:nvPr/>
          </p:nvGrpSpPr>
          <p:grpSpPr>
            <a:xfrm>
              <a:off x="2793912" y="4155338"/>
              <a:ext cx="109728" cy="440213"/>
              <a:chOff x="2739147" y="3155891"/>
              <a:chExt cx="109728" cy="440213"/>
            </a:xfrm>
          </p:grpSpPr>
          <p:cxnSp>
            <p:nvCxnSpPr>
              <p:cNvPr id="265" name="Straight Connector 264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6" name="Straight Connector 265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7" name="Straight Connector 266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8" name="Straight Connector 267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9" name="Straight Connector 268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0" name="Straight Connector 269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1" name="Straight Connector 270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2" name="Straight Connector 271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3" name="Straight Connector 272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4" name="Straight Connector 273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5" name="Straight Connector 274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6" name="Straight Connector 275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7" name="Straight Arrow Connector 276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1" name="Group 250"/>
            <p:cNvGrpSpPr/>
            <p:nvPr/>
          </p:nvGrpSpPr>
          <p:grpSpPr>
            <a:xfrm>
              <a:off x="2969149" y="4155377"/>
              <a:ext cx="109728" cy="440213"/>
              <a:chOff x="2739147" y="3155891"/>
              <a:chExt cx="109728" cy="440213"/>
            </a:xfrm>
          </p:grpSpPr>
          <p:cxnSp>
            <p:nvCxnSpPr>
              <p:cNvPr id="252" name="Straight Connector 251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3" name="Straight Connector 252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4" name="Straight Connector 253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5" name="Straight Connector 254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6" name="Straight Connector 255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7" name="Straight Connector 256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8" name="Straight Connector 257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9" name="Straight Connector 258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0" name="Straight Connector 259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1" name="Straight Connector 260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2" name="Straight Connector 261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3" name="Straight Connector 262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4" name="Straight Arrow Connector 263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93" name="Group 292"/>
          <p:cNvGrpSpPr/>
          <p:nvPr/>
        </p:nvGrpSpPr>
        <p:grpSpPr>
          <a:xfrm>
            <a:off x="2212848" y="5441250"/>
            <a:ext cx="548640" cy="152400"/>
            <a:chOff x="1860667" y="4436838"/>
            <a:chExt cx="548640" cy="152400"/>
          </a:xfrm>
        </p:grpSpPr>
        <p:sp>
          <p:nvSpPr>
            <p:cNvPr id="294" name="Rectangle 293"/>
            <p:cNvSpPr>
              <a:spLocks/>
            </p:cNvSpPr>
            <p:nvPr/>
          </p:nvSpPr>
          <p:spPr>
            <a:xfrm>
              <a:off x="1860667" y="4436838"/>
              <a:ext cx="54864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95" name="Group 294"/>
            <p:cNvGrpSpPr/>
            <p:nvPr/>
          </p:nvGrpSpPr>
          <p:grpSpPr>
            <a:xfrm>
              <a:off x="1907577" y="4456936"/>
              <a:ext cx="454819" cy="112204"/>
              <a:chOff x="2833085" y="4874324"/>
              <a:chExt cx="454819" cy="112204"/>
            </a:xfrm>
          </p:grpSpPr>
          <p:cxnSp>
            <p:nvCxnSpPr>
              <p:cNvPr id="296" name="Straight Arrow Connector 295"/>
              <p:cNvCxnSpPr/>
              <p:nvPr/>
            </p:nvCxnSpPr>
            <p:spPr>
              <a:xfrm>
                <a:off x="3285523" y="4876800"/>
                <a:ext cx="0" cy="109728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7" name="Straight Connector 296"/>
              <p:cNvCxnSpPr/>
              <p:nvPr/>
            </p:nvCxnSpPr>
            <p:spPr>
              <a:xfrm>
                <a:off x="2833085" y="4874324"/>
                <a:ext cx="0" cy="109728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8" name="Straight Connector 297"/>
              <p:cNvCxnSpPr/>
              <p:nvPr/>
            </p:nvCxnSpPr>
            <p:spPr>
              <a:xfrm flipH="1">
                <a:off x="2833085" y="4876800"/>
                <a:ext cx="76200" cy="1072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9" name="Straight Connector 298"/>
              <p:cNvCxnSpPr/>
              <p:nvPr/>
            </p:nvCxnSpPr>
            <p:spPr>
              <a:xfrm>
                <a:off x="2909285" y="4874324"/>
                <a:ext cx="0" cy="109728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0" name="Straight Connector 299"/>
              <p:cNvCxnSpPr/>
              <p:nvPr/>
            </p:nvCxnSpPr>
            <p:spPr>
              <a:xfrm flipH="1">
                <a:off x="2909285" y="4876800"/>
                <a:ext cx="76200" cy="1072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1" name="Straight Connector 300"/>
              <p:cNvCxnSpPr/>
              <p:nvPr/>
            </p:nvCxnSpPr>
            <p:spPr>
              <a:xfrm>
                <a:off x="2983104" y="4874324"/>
                <a:ext cx="0" cy="109728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2" name="Straight Connector 301"/>
              <p:cNvCxnSpPr/>
              <p:nvPr/>
            </p:nvCxnSpPr>
            <p:spPr>
              <a:xfrm flipH="1">
                <a:off x="2983104" y="4876800"/>
                <a:ext cx="76200" cy="1072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3" name="Straight Connector 302"/>
              <p:cNvCxnSpPr/>
              <p:nvPr/>
            </p:nvCxnSpPr>
            <p:spPr>
              <a:xfrm>
                <a:off x="3059304" y="4874324"/>
                <a:ext cx="0" cy="109728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4" name="Straight Connector 303"/>
              <p:cNvCxnSpPr/>
              <p:nvPr/>
            </p:nvCxnSpPr>
            <p:spPr>
              <a:xfrm flipH="1">
                <a:off x="3059304" y="4876800"/>
                <a:ext cx="76200" cy="1072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5" name="Straight Connector 304"/>
              <p:cNvCxnSpPr/>
              <p:nvPr/>
            </p:nvCxnSpPr>
            <p:spPr>
              <a:xfrm>
                <a:off x="3135504" y="4874324"/>
                <a:ext cx="0" cy="109728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6" name="Straight Connector 305"/>
              <p:cNvCxnSpPr/>
              <p:nvPr/>
            </p:nvCxnSpPr>
            <p:spPr>
              <a:xfrm flipH="1">
                <a:off x="3135504" y="4876800"/>
                <a:ext cx="76200" cy="1072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7" name="Straight Connector 306"/>
              <p:cNvCxnSpPr/>
              <p:nvPr/>
            </p:nvCxnSpPr>
            <p:spPr>
              <a:xfrm>
                <a:off x="3211704" y="4874324"/>
                <a:ext cx="0" cy="109728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8" name="Straight Connector 307"/>
              <p:cNvCxnSpPr/>
              <p:nvPr/>
            </p:nvCxnSpPr>
            <p:spPr>
              <a:xfrm flipH="1">
                <a:off x="3211704" y="4876800"/>
                <a:ext cx="76200" cy="1072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309" name="TextBox 308"/>
          <p:cNvSpPr txBox="1"/>
          <p:nvPr/>
        </p:nvSpPr>
        <p:spPr>
          <a:xfrm>
            <a:off x="1713953" y="5592068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313" name="TextBox 312"/>
          <p:cNvSpPr txBox="1"/>
          <p:nvPr/>
        </p:nvSpPr>
        <p:spPr>
          <a:xfrm>
            <a:off x="820511" y="5427244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14" name="Right Brace 313"/>
          <p:cNvSpPr/>
          <p:nvPr/>
        </p:nvSpPr>
        <p:spPr>
          <a:xfrm rot="10800000">
            <a:off x="1055595" y="5441248"/>
            <a:ext cx="54866" cy="155448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15" name="Group 314"/>
          <p:cNvGrpSpPr/>
          <p:nvPr/>
        </p:nvGrpSpPr>
        <p:grpSpPr>
          <a:xfrm>
            <a:off x="1143752" y="5439631"/>
            <a:ext cx="548640" cy="153033"/>
            <a:chOff x="525952" y="5048022"/>
            <a:chExt cx="548640" cy="153033"/>
          </a:xfrm>
        </p:grpSpPr>
        <p:sp>
          <p:nvSpPr>
            <p:cNvPr id="316" name="Rectangle 315"/>
            <p:cNvSpPr>
              <a:spLocks/>
            </p:cNvSpPr>
            <p:nvPr/>
          </p:nvSpPr>
          <p:spPr>
            <a:xfrm>
              <a:off x="525952" y="5048655"/>
              <a:ext cx="54864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7" name="Rectangle 316"/>
            <p:cNvSpPr>
              <a:spLocks/>
            </p:cNvSpPr>
            <p:nvPr/>
          </p:nvSpPr>
          <p:spPr>
            <a:xfrm>
              <a:off x="525952" y="5048022"/>
              <a:ext cx="18288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8" name="Rectangle 317"/>
            <p:cNvSpPr>
              <a:spLocks/>
            </p:cNvSpPr>
            <p:nvPr/>
          </p:nvSpPr>
          <p:spPr>
            <a:xfrm>
              <a:off x="709498" y="5048022"/>
              <a:ext cx="182880" cy="152400"/>
            </a:xfrm>
            <a:prstGeom prst="rect">
              <a:avLst/>
            </a:pr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19" name="Right Brace 318"/>
          <p:cNvSpPr/>
          <p:nvPr/>
        </p:nvSpPr>
        <p:spPr>
          <a:xfrm rot="5400000">
            <a:off x="2453944" y="5385344"/>
            <a:ext cx="62700" cy="539539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0" name="TextBox 319"/>
          <p:cNvSpPr txBox="1"/>
          <p:nvPr/>
        </p:nvSpPr>
        <p:spPr>
          <a:xfrm>
            <a:off x="2343837" y="5645849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21" name="TextBox 320"/>
          <p:cNvSpPr txBox="1"/>
          <p:nvPr/>
        </p:nvSpPr>
        <p:spPr>
          <a:xfrm>
            <a:off x="3114020" y="6270016"/>
            <a:ext cx="24780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endParaRPr lang="en-US" sz="800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22" name="TextBox 321"/>
          <p:cNvSpPr txBox="1"/>
          <p:nvPr/>
        </p:nvSpPr>
        <p:spPr>
          <a:xfrm>
            <a:off x="1719033" y="6430127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323" name="Rectangle 322"/>
          <p:cNvSpPr>
            <a:spLocks/>
          </p:cNvSpPr>
          <p:nvPr/>
        </p:nvSpPr>
        <p:spPr>
          <a:xfrm>
            <a:off x="1524470" y="6353927"/>
            <a:ext cx="171773" cy="152400"/>
          </a:xfrm>
          <a:prstGeom prst="rect">
            <a:avLst/>
          </a:prstGeom>
          <a:solidFill>
            <a:srgbClr val="A3D26A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grpSp>
        <p:nvGrpSpPr>
          <p:cNvPr id="292" name="Group 291"/>
          <p:cNvGrpSpPr/>
          <p:nvPr/>
        </p:nvGrpSpPr>
        <p:grpSpPr>
          <a:xfrm>
            <a:off x="2212848" y="6353927"/>
            <a:ext cx="557014" cy="152400"/>
            <a:chOff x="2211244" y="6353927"/>
            <a:chExt cx="557014" cy="152400"/>
          </a:xfrm>
        </p:grpSpPr>
        <p:sp>
          <p:nvSpPr>
            <p:cNvPr id="324" name="Rectangle 323"/>
            <p:cNvSpPr>
              <a:spLocks/>
            </p:cNvSpPr>
            <p:nvPr/>
          </p:nvSpPr>
          <p:spPr>
            <a:xfrm>
              <a:off x="2211244" y="6353927"/>
              <a:ext cx="557014" cy="152400"/>
            </a:xfrm>
            <a:prstGeom prst="rect">
              <a:avLst/>
            </a:prstGeom>
            <a:solidFill>
              <a:schemeClr val="tx1">
                <a:lumMod val="65000"/>
                <a:lumOff val="35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25" name="Rectangle 324"/>
            <p:cNvSpPr>
              <a:spLocks/>
            </p:cNvSpPr>
            <p:nvPr/>
          </p:nvSpPr>
          <p:spPr>
            <a:xfrm>
              <a:off x="2211244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26" name="Rectangle 325"/>
            <p:cNvSpPr>
              <a:spLocks/>
            </p:cNvSpPr>
            <p:nvPr/>
          </p:nvSpPr>
          <p:spPr>
            <a:xfrm>
              <a:off x="2720832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27" name="Rectangle 326"/>
            <p:cNvSpPr>
              <a:spLocks/>
            </p:cNvSpPr>
            <p:nvPr/>
          </p:nvSpPr>
          <p:spPr>
            <a:xfrm>
              <a:off x="2674982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28" name="Rectangle 327"/>
            <p:cNvSpPr>
              <a:spLocks/>
            </p:cNvSpPr>
            <p:nvPr/>
          </p:nvSpPr>
          <p:spPr>
            <a:xfrm>
              <a:off x="2257157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29" name="Rectangle 328"/>
            <p:cNvSpPr>
              <a:spLocks/>
            </p:cNvSpPr>
            <p:nvPr/>
          </p:nvSpPr>
          <p:spPr>
            <a:xfrm>
              <a:off x="2304425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30" name="Rectangle 329"/>
            <p:cNvSpPr>
              <a:spLocks/>
            </p:cNvSpPr>
            <p:nvPr/>
          </p:nvSpPr>
          <p:spPr>
            <a:xfrm>
              <a:off x="2351335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31" name="Rectangle 330"/>
            <p:cNvSpPr>
              <a:spLocks/>
            </p:cNvSpPr>
            <p:nvPr/>
          </p:nvSpPr>
          <p:spPr>
            <a:xfrm>
              <a:off x="2396770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32" name="Rectangle 331"/>
            <p:cNvSpPr>
              <a:spLocks/>
            </p:cNvSpPr>
            <p:nvPr/>
          </p:nvSpPr>
          <p:spPr>
            <a:xfrm>
              <a:off x="2443680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33" name="Rectangle 332"/>
            <p:cNvSpPr>
              <a:spLocks/>
            </p:cNvSpPr>
            <p:nvPr/>
          </p:nvSpPr>
          <p:spPr>
            <a:xfrm>
              <a:off x="2488653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34" name="Rectangle 333"/>
            <p:cNvSpPr>
              <a:spLocks/>
            </p:cNvSpPr>
            <p:nvPr/>
          </p:nvSpPr>
          <p:spPr>
            <a:xfrm>
              <a:off x="2535563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35" name="Rectangle 334"/>
            <p:cNvSpPr>
              <a:spLocks/>
            </p:cNvSpPr>
            <p:nvPr/>
          </p:nvSpPr>
          <p:spPr>
            <a:xfrm>
              <a:off x="2629383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336" name="Rectangle 335"/>
            <p:cNvSpPr>
              <a:spLocks/>
            </p:cNvSpPr>
            <p:nvPr/>
          </p:nvSpPr>
          <p:spPr>
            <a:xfrm>
              <a:off x="2582473" y="6353927"/>
              <a:ext cx="46910" cy="15240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</p:grpSp>
      <p:sp>
        <p:nvSpPr>
          <p:cNvPr id="337" name="Rectangle 336"/>
          <p:cNvSpPr>
            <a:spLocks/>
          </p:cNvSpPr>
          <p:nvPr/>
        </p:nvSpPr>
        <p:spPr>
          <a:xfrm>
            <a:off x="2928127" y="6353927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38" name="Right Brace 337"/>
          <p:cNvSpPr/>
          <p:nvPr/>
        </p:nvSpPr>
        <p:spPr>
          <a:xfrm rot="5400000">
            <a:off x="2207941" y="6539594"/>
            <a:ext cx="54866" cy="45719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9" name="Right Brace 338"/>
          <p:cNvSpPr/>
          <p:nvPr/>
        </p:nvSpPr>
        <p:spPr>
          <a:xfrm>
            <a:off x="3125419" y="6359044"/>
            <a:ext cx="54866" cy="45719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0" name="TextBox 339"/>
          <p:cNvSpPr txBox="1"/>
          <p:nvPr/>
        </p:nvSpPr>
        <p:spPr>
          <a:xfrm>
            <a:off x="2113804" y="6566398"/>
            <a:ext cx="24780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endParaRPr lang="en-US" sz="800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41" name="Rectangle 340"/>
          <p:cNvSpPr>
            <a:spLocks/>
          </p:cNvSpPr>
          <p:nvPr/>
        </p:nvSpPr>
        <p:spPr>
          <a:xfrm>
            <a:off x="2928126" y="6400648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42" name="Rectangle 341"/>
          <p:cNvSpPr>
            <a:spLocks/>
          </p:cNvSpPr>
          <p:nvPr/>
        </p:nvSpPr>
        <p:spPr>
          <a:xfrm>
            <a:off x="2928125" y="6446229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43" name="Rectangle 342"/>
          <p:cNvSpPr>
            <a:spLocks/>
          </p:cNvSpPr>
          <p:nvPr/>
        </p:nvSpPr>
        <p:spPr>
          <a:xfrm>
            <a:off x="2928124" y="6492328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44" name="Rectangle 343"/>
          <p:cNvSpPr>
            <a:spLocks/>
          </p:cNvSpPr>
          <p:nvPr/>
        </p:nvSpPr>
        <p:spPr>
          <a:xfrm>
            <a:off x="2928127" y="6538427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45" name="Rectangle 344"/>
          <p:cNvSpPr>
            <a:spLocks/>
          </p:cNvSpPr>
          <p:nvPr/>
        </p:nvSpPr>
        <p:spPr>
          <a:xfrm>
            <a:off x="2928123" y="6584526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46" name="Rectangle 345"/>
          <p:cNvSpPr>
            <a:spLocks/>
          </p:cNvSpPr>
          <p:nvPr/>
        </p:nvSpPr>
        <p:spPr>
          <a:xfrm>
            <a:off x="2928122" y="6677082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47" name="Rectangle 346"/>
          <p:cNvSpPr>
            <a:spLocks/>
          </p:cNvSpPr>
          <p:nvPr/>
        </p:nvSpPr>
        <p:spPr>
          <a:xfrm>
            <a:off x="2928127" y="6630625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48" name="Rectangle 347"/>
          <p:cNvSpPr>
            <a:spLocks/>
          </p:cNvSpPr>
          <p:nvPr/>
        </p:nvSpPr>
        <p:spPr>
          <a:xfrm>
            <a:off x="2928127" y="6723181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49" name="Rectangle 348"/>
          <p:cNvSpPr>
            <a:spLocks/>
          </p:cNvSpPr>
          <p:nvPr/>
        </p:nvSpPr>
        <p:spPr>
          <a:xfrm>
            <a:off x="2928127" y="6769280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50" name="Rectangle 349"/>
          <p:cNvSpPr>
            <a:spLocks/>
          </p:cNvSpPr>
          <p:nvPr/>
        </p:nvSpPr>
        <p:spPr>
          <a:xfrm>
            <a:off x="2928127" y="6815379"/>
            <a:ext cx="171773" cy="46099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352" name="TextBox 351"/>
          <p:cNvSpPr txBox="1"/>
          <p:nvPr/>
        </p:nvSpPr>
        <p:spPr>
          <a:xfrm>
            <a:off x="3487106" y="4144643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3" name="Right Brace 352"/>
          <p:cNvSpPr/>
          <p:nvPr/>
        </p:nvSpPr>
        <p:spPr>
          <a:xfrm>
            <a:off x="3489086" y="3990091"/>
            <a:ext cx="54864" cy="530352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54" name="Group 353"/>
          <p:cNvGrpSpPr/>
          <p:nvPr/>
        </p:nvGrpSpPr>
        <p:grpSpPr>
          <a:xfrm>
            <a:off x="1874520" y="2140731"/>
            <a:ext cx="990967" cy="327831"/>
            <a:chOff x="4212200" y="3040595"/>
            <a:chExt cx="990967" cy="327831"/>
          </a:xfrm>
        </p:grpSpPr>
        <p:sp>
          <p:nvSpPr>
            <p:cNvPr id="355" name="TextBox 354"/>
            <p:cNvSpPr txBox="1"/>
            <p:nvPr/>
          </p:nvSpPr>
          <p:spPr>
            <a:xfrm>
              <a:off x="4212200" y="3122205"/>
              <a:ext cx="990967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Pack 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B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→ 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B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</a:t>
              </a:r>
              <a:endParaRPr lang="en-US" sz="1000" i="1" baseline="-25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356" name="TextBox 355"/>
            <p:cNvSpPr txBox="1"/>
            <p:nvPr/>
          </p:nvSpPr>
          <p:spPr>
            <a:xfrm>
              <a:off x="4876800" y="3040595"/>
              <a:ext cx="26000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~</a:t>
              </a:r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357" name="Group 356"/>
          <p:cNvGrpSpPr/>
          <p:nvPr/>
        </p:nvGrpSpPr>
        <p:grpSpPr>
          <a:xfrm>
            <a:off x="2999232" y="3244528"/>
            <a:ext cx="912891" cy="329003"/>
            <a:chOff x="3114037" y="3161131"/>
            <a:chExt cx="912891" cy="329003"/>
          </a:xfrm>
        </p:grpSpPr>
        <p:sp>
          <p:nvSpPr>
            <p:cNvPr id="358" name="TextBox 357"/>
            <p:cNvSpPr txBox="1"/>
            <p:nvPr/>
          </p:nvSpPr>
          <p:spPr>
            <a:xfrm>
              <a:off x="3114037" y="3243913"/>
              <a:ext cx="912891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Pack 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A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i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→ </a:t>
              </a:r>
              <a:r>
                <a:rPr lang="en-US" sz="1000" i="1" dirty="0">
                  <a:latin typeface="Arial" panose="020B0604020202020204" pitchFamily="34" charset="0"/>
                  <a:cs typeface="Arial" panose="020B0604020202020204" pitchFamily="34" charset="0"/>
                </a:rPr>
                <a:t>A</a:t>
              </a:r>
              <a:r>
                <a:rPr lang="en-US" sz="1000" i="1" baseline="-25000" dirty="0">
                  <a:latin typeface="Arial" panose="020B0604020202020204" pitchFamily="34" charset="0"/>
                  <a:cs typeface="Arial" panose="020B0604020202020204" pitchFamily="34" charset="0"/>
                </a:rPr>
                <a:t>i</a:t>
              </a:r>
            </a:p>
          </p:txBody>
        </p:sp>
        <p:sp>
          <p:nvSpPr>
            <p:cNvPr id="359" name="TextBox 358"/>
            <p:cNvSpPr txBox="1"/>
            <p:nvPr/>
          </p:nvSpPr>
          <p:spPr>
            <a:xfrm>
              <a:off x="3752648" y="3161131"/>
              <a:ext cx="26000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~</a:t>
              </a:r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360" name="TextBox 359"/>
          <p:cNvSpPr txBox="1"/>
          <p:nvPr/>
        </p:nvSpPr>
        <p:spPr>
          <a:xfrm>
            <a:off x="2126491" y="1238142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8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61" name="Right Brace 360"/>
          <p:cNvSpPr/>
          <p:nvPr/>
        </p:nvSpPr>
        <p:spPr>
          <a:xfrm rot="16200000">
            <a:off x="2256770" y="1336451"/>
            <a:ext cx="54866" cy="234273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2" name="TextBox 361"/>
          <p:cNvSpPr txBox="1"/>
          <p:nvPr/>
        </p:nvSpPr>
        <p:spPr>
          <a:xfrm>
            <a:off x="3208682" y="3100785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8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63" name="Right Brace 362"/>
          <p:cNvSpPr/>
          <p:nvPr/>
        </p:nvSpPr>
        <p:spPr>
          <a:xfrm rot="5400000">
            <a:off x="3333010" y="2989152"/>
            <a:ext cx="51606" cy="257658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85" name="Group 384"/>
          <p:cNvGrpSpPr/>
          <p:nvPr/>
        </p:nvGrpSpPr>
        <p:grpSpPr>
          <a:xfrm>
            <a:off x="238534" y="5998464"/>
            <a:ext cx="4206240" cy="1008568"/>
            <a:chOff x="238534" y="5998463"/>
            <a:chExt cx="4206240" cy="1008568"/>
          </a:xfrm>
        </p:grpSpPr>
        <p:sp>
          <p:nvSpPr>
            <p:cNvPr id="413" name="Rounded Rectangle 412"/>
            <p:cNvSpPr/>
            <p:nvPr/>
          </p:nvSpPr>
          <p:spPr>
            <a:xfrm>
              <a:off x="238534" y="6126161"/>
              <a:ext cx="4206240" cy="880870"/>
            </a:xfrm>
            <a:prstGeom prst="roundRect">
              <a:avLst>
                <a:gd name="adj" fmla="val 1714"/>
              </a:avLst>
            </a:prstGeom>
            <a:solidFill>
              <a:schemeClr val="accent1">
                <a:alpha val="0"/>
              </a:schemeClr>
            </a:solidFill>
            <a:ln w="635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414" name="TextBox 413"/>
            <p:cNvSpPr txBox="1"/>
            <p:nvPr/>
          </p:nvSpPr>
          <p:spPr>
            <a:xfrm>
              <a:off x="1888270" y="5998463"/>
              <a:ext cx="793659" cy="230832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900" dirty="0" smtClean="0"/>
                <a:t>micro-kernel</a:t>
              </a:r>
              <a:endParaRPr lang="en-US" sz="900" dirty="0"/>
            </a:p>
          </p:txBody>
        </p:sp>
      </p:grpSp>
      <p:sp>
        <p:nvSpPr>
          <p:cNvPr id="311" name="Up-Down Arrow 310"/>
          <p:cNvSpPr/>
          <p:nvPr/>
        </p:nvSpPr>
        <p:spPr>
          <a:xfrm>
            <a:off x="1544974" y="5649163"/>
            <a:ext cx="130764" cy="653396"/>
          </a:xfrm>
          <a:prstGeom prst="upDownArrow">
            <a:avLst>
              <a:gd name="adj1" fmla="val 46355"/>
              <a:gd name="adj2" fmla="val 50000"/>
            </a:avLst>
          </a:prstGeom>
          <a:gradFill>
            <a:gsLst>
              <a:gs pos="0">
                <a:srgbClr val="A3D26A">
                  <a:lumMod val="97000"/>
                </a:srgbClr>
              </a:gs>
              <a:gs pos="95000">
                <a:schemeClr val="bg1"/>
              </a:gs>
              <a:gs pos="100000">
                <a:schemeClr val="bg1"/>
              </a:gs>
            </a:gsLst>
            <a:path path="circle">
              <a:fillToRect t="100000" r="100000"/>
            </a:path>
          </a:gra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15" name="Group 414"/>
          <p:cNvGrpSpPr/>
          <p:nvPr/>
        </p:nvGrpSpPr>
        <p:grpSpPr>
          <a:xfrm>
            <a:off x="197259" y="5129784"/>
            <a:ext cx="4288536" cy="1911096"/>
            <a:chOff x="197259" y="5129784"/>
            <a:chExt cx="4288536" cy="1911096"/>
          </a:xfrm>
        </p:grpSpPr>
        <p:sp>
          <p:nvSpPr>
            <p:cNvPr id="416" name="Rounded Rectangle 415"/>
            <p:cNvSpPr/>
            <p:nvPr/>
          </p:nvSpPr>
          <p:spPr>
            <a:xfrm>
              <a:off x="197259" y="5248656"/>
              <a:ext cx="4288536" cy="1792224"/>
            </a:xfrm>
            <a:prstGeom prst="roundRect">
              <a:avLst>
                <a:gd name="adj" fmla="val 1714"/>
              </a:avLst>
            </a:prstGeom>
            <a:solidFill>
              <a:schemeClr val="accent1">
                <a:alpha val="0"/>
              </a:schemeClr>
            </a:solidFill>
            <a:ln w="635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417" name="TextBox 416"/>
            <p:cNvSpPr txBox="1"/>
            <p:nvPr/>
          </p:nvSpPr>
          <p:spPr>
            <a:xfrm>
              <a:off x="2868713" y="5129784"/>
              <a:ext cx="1520724" cy="230832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900" dirty="0" smtClean="0"/>
                <a:t>1</a:t>
              </a:r>
              <a:r>
                <a:rPr lang="en-US" sz="900" baseline="30000" dirty="0" smtClean="0"/>
                <a:t>st</a:t>
              </a:r>
              <a:r>
                <a:rPr lang="en-US" sz="900" dirty="0" smtClean="0"/>
                <a:t> loop around micro-kernel</a:t>
              </a:r>
              <a:endParaRPr lang="en-US" sz="900" dirty="0"/>
            </a:p>
          </p:txBody>
        </p:sp>
      </p:grpSp>
      <p:sp>
        <p:nvSpPr>
          <p:cNvPr id="382" name="Down Arrow 381"/>
          <p:cNvSpPr/>
          <p:nvPr/>
        </p:nvSpPr>
        <p:spPr>
          <a:xfrm>
            <a:off x="2408237" y="5120640"/>
            <a:ext cx="134618" cy="274320"/>
          </a:xfrm>
          <a:prstGeom prst="downArrow">
            <a:avLst/>
          </a:prstGeom>
          <a:gradFill>
            <a:gsLst>
              <a:gs pos="0">
                <a:schemeClr val="tx2">
                  <a:lumMod val="40000"/>
                  <a:lumOff val="60000"/>
                </a:schemeClr>
              </a:gs>
              <a:gs pos="36000">
                <a:schemeClr val="accent1">
                  <a:tint val="44500"/>
                  <a:satMod val="160000"/>
                </a:schemeClr>
              </a:gs>
              <a:gs pos="100000">
                <a:schemeClr val="accent2">
                  <a:lumMod val="60000"/>
                  <a:lumOff val="40000"/>
                </a:schemeClr>
              </a:gs>
            </a:gsLst>
            <a:lin ang="5400000" scaled="0"/>
          </a:gradFill>
          <a:ln w="9525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18" name="Group 417"/>
          <p:cNvGrpSpPr/>
          <p:nvPr/>
        </p:nvGrpSpPr>
        <p:grpSpPr>
          <a:xfrm>
            <a:off x="153893" y="3533130"/>
            <a:ext cx="4370832" cy="3539031"/>
            <a:chOff x="153893" y="3533130"/>
            <a:chExt cx="4370832" cy="3539031"/>
          </a:xfrm>
        </p:grpSpPr>
        <p:sp>
          <p:nvSpPr>
            <p:cNvPr id="419" name="Rounded Rectangle 418"/>
            <p:cNvSpPr/>
            <p:nvPr/>
          </p:nvSpPr>
          <p:spPr>
            <a:xfrm>
              <a:off x="153893" y="3648206"/>
              <a:ext cx="4370832" cy="3423955"/>
            </a:xfrm>
            <a:prstGeom prst="roundRect">
              <a:avLst>
                <a:gd name="adj" fmla="val 1714"/>
              </a:avLst>
            </a:prstGeom>
            <a:solidFill>
              <a:schemeClr val="accent1">
                <a:alpha val="0"/>
              </a:schemeClr>
            </a:solidFill>
            <a:ln w="635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420" name="TextBox 419"/>
            <p:cNvSpPr txBox="1"/>
            <p:nvPr/>
          </p:nvSpPr>
          <p:spPr>
            <a:xfrm>
              <a:off x="298946" y="3533130"/>
              <a:ext cx="1546053" cy="230832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900" dirty="0" smtClean="0"/>
                <a:t>2</a:t>
              </a:r>
              <a:r>
                <a:rPr lang="en-US" sz="900" baseline="30000" dirty="0" smtClean="0"/>
                <a:t>nd</a:t>
              </a:r>
              <a:r>
                <a:rPr lang="en-US" sz="900" dirty="0" smtClean="0"/>
                <a:t> loop around micro-kernel</a:t>
              </a:r>
              <a:endParaRPr lang="en-US" sz="900" dirty="0"/>
            </a:p>
          </p:txBody>
        </p:sp>
      </p:grpSp>
      <p:sp>
        <p:nvSpPr>
          <p:cNvPr id="364" name="Bent Arrow 363"/>
          <p:cNvSpPr/>
          <p:nvPr/>
        </p:nvSpPr>
        <p:spPr>
          <a:xfrm rot="5400000" flipV="1">
            <a:off x="2535204" y="3282696"/>
            <a:ext cx="1014984" cy="268766"/>
          </a:xfrm>
          <a:prstGeom prst="bentArrow">
            <a:avLst>
              <a:gd name="adj1" fmla="val 22506"/>
              <a:gd name="adj2" fmla="val 28707"/>
              <a:gd name="adj3" fmla="val 27907"/>
              <a:gd name="adj4" fmla="val 51011"/>
            </a:avLst>
          </a:prstGeom>
          <a:gradFill>
            <a:gsLst>
              <a:gs pos="0">
                <a:schemeClr val="accent4">
                  <a:lumMod val="60000"/>
                  <a:lumOff val="40000"/>
                </a:schemeClr>
              </a:gs>
              <a:gs pos="95000">
                <a:schemeClr val="bg1"/>
              </a:gs>
              <a:gs pos="100000">
                <a:schemeClr val="bg1"/>
              </a:gs>
            </a:gsLst>
            <a:path path="circle">
              <a:fillToRect l="100000" t="100000"/>
            </a:path>
          </a:gra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421" name="Group 420"/>
          <p:cNvGrpSpPr/>
          <p:nvPr/>
        </p:nvGrpSpPr>
        <p:grpSpPr>
          <a:xfrm>
            <a:off x="108173" y="2423160"/>
            <a:ext cx="4453128" cy="4693601"/>
            <a:chOff x="108173" y="2423160"/>
            <a:chExt cx="4453128" cy="4693601"/>
          </a:xfrm>
        </p:grpSpPr>
        <p:sp>
          <p:nvSpPr>
            <p:cNvPr id="422" name="Rounded Rectangle 421"/>
            <p:cNvSpPr/>
            <p:nvPr/>
          </p:nvSpPr>
          <p:spPr>
            <a:xfrm>
              <a:off x="108173" y="2544762"/>
              <a:ext cx="4453128" cy="4571999"/>
            </a:xfrm>
            <a:prstGeom prst="roundRect">
              <a:avLst>
                <a:gd name="adj" fmla="val 1714"/>
              </a:avLst>
            </a:prstGeom>
            <a:solidFill>
              <a:schemeClr val="accent1">
                <a:alpha val="0"/>
              </a:schemeClr>
            </a:solidFill>
            <a:ln w="635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 dirty="0"/>
            </a:p>
          </p:txBody>
        </p:sp>
        <p:sp>
          <p:nvSpPr>
            <p:cNvPr id="423" name="TextBox 422"/>
            <p:cNvSpPr txBox="1"/>
            <p:nvPr/>
          </p:nvSpPr>
          <p:spPr>
            <a:xfrm>
              <a:off x="2864366" y="2423160"/>
              <a:ext cx="1525071" cy="230832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900" dirty="0" smtClean="0"/>
                <a:t>3</a:t>
              </a:r>
              <a:r>
                <a:rPr lang="en-US" sz="900" baseline="30000" dirty="0" smtClean="0"/>
                <a:t>rd</a:t>
              </a:r>
              <a:r>
                <a:rPr lang="en-US" sz="900" dirty="0" smtClean="0"/>
                <a:t> loop around micro-kernel</a:t>
              </a:r>
              <a:endParaRPr lang="en-US" sz="900" dirty="0"/>
            </a:p>
          </p:txBody>
        </p:sp>
      </p:grpSp>
      <p:sp>
        <p:nvSpPr>
          <p:cNvPr id="365" name="U-Turn Arrow 364"/>
          <p:cNvSpPr/>
          <p:nvPr/>
        </p:nvSpPr>
        <p:spPr>
          <a:xfrm rot="5400000" flipV="1">
            <a:off x="1486114" y="2365902"/>
            <a:ext cx="970117" cy="284741"/>
          </a:xfrm>
          <a:prstGeom prst="uturnArrow">
            <a:avLst>
              <a:gd name="adj1" fmla="val 22212"/>
              <a:gd name="adj2" fmla="val 25000"/>
              <a:gd name="adj3" fmla="val 25000"/>
              <a:gd name="adj4" fmla="val 41857"/>
              <a:gd name="adj5" fmla="val 100000"/>
            </a:avLst>
          </a:prstGeom>
          <a:gradFill>
            <a:gsLst>
              <a:gs pos="0">
                <a:schemeClr val="tx2">
                  <a:lumMod val="60000"/>
                  <a:lumOff val="40000"/>
                </a:schemeClr>
              </a:gs>
              <a:gs pos="85000">
                <a:schemeClr val="bg1"/>
              </a:gs>
              <a:gs pos="100000">
                <a:schemeClr val="bg1"/>
              </a:gs>
            </a:gsLst>
            <a:path path="circle">
              <a:fillToRect l="100000" t="100000"/>
            </a:path>
          </a:gra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424" name="Group 423"/>
          <p:cNvGrpSpPr/>
          <p:nvPr/>
        </p:nvGrpSpPr>
        <p:grpSpPr>
          <a:xfrm>
            <a:off x="62453" y="1124712"/>
            <a:ext cx="4535424" cy="6025896"/>
            <a:chOff x="62453" y="1124712"/>
            <a:chExt cx="4535424" cy="6025896"/>
          </a:xfrm>
        </p:grpSpPr>
        <p:sp>
          <p:nvSpPr>
            <p:cNvPr id="425" name="Rounded Rectangle 424"/>
            <p:cNvSpPr/>
            <p:nvPr/>
          </p:nvSpPr>
          <p:spPr>
            <a:xfrm>
              <a:off x="62453" y="1243584"/>
              <a:ext cx="4535424" cy="5907024"/>
            </a:xfrm>
            <a:prstGeom prst="roundRect">
              <a:avLst>
                <a:gd name="adj" fmla="val 1714"/>
              </a:avLst>
            </a:prstGeom>
            <a:solidFill>
              <a:schemeClr val="accent1">
                <a:alpha val="0"/>
              </a:schemeClr>
            </a:solidFill>
            <a:ln w="635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426" name="TextBox 425"/>
            <p:cNvSpPr txBox="1"/>
            <p:nvPr/>
          </p:nvSpPr>
          <p:spPr>
            <a:xfrm>
              <a:off x="485608" y="1124712"/>
              <a:ext cx="1525072" cy="230832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900" dirty="0" smtClean="0"/>
                <a:t>4</a:t>
              </a:r>
              <a:r>
                <a:rPr lang="en-US" sz="900" baseline="30000" dirty="0" smtClean="0"/>
                <a:t>th</a:t>
              </a:r>
              <a:r>
                <a:rPr lang="en-US" sz="900" dirty="0" smtClean="0"/>
                <a:t> loop around micro-kernel</a:t>
              </a:r>
              <a:endParaRPr lang="en-US" sz="900" dirty="0"/>
            </a:p>
          </p:txBody>
        </p:sp>
      </p:grpSp>
      <p:grpSp>
        <p:nvGrpSpPr>
          <p:cNvPr id="427" name="Group 426"/>
          <p:cNvGrpSpPr/>
          <p:nvPr/>
        </p:nvGrpSpPr>
        <p:grpSpPr>
          <a:xfrm>
            <a:off x="26728" y="16303"/>
            <a:ext cx="4617720" cy="7183279"/>
            <a:chOff x="26728" y="16303"/>
            <a:chExt cx="4617720" cy="7183279"/>
          </a:xfrm>
        </p:grpSpPr>
        <p:sp>
          <p:nvSpPr>
            <p:cNvPr id="428" name="Rounded Rectangle 427"/>
            <p:cNvSpPr/>
            <p:nvPr/>
          </p:nvSpPr>
          <p:spPr>
            <a:xfrm>
              <a:off x="26728" y="138217"/>
              <a:ext cx="4617720" cy="7061365"/>
            </a:xfrm>
            <a:prstGeom prst="roundRect">
              <a:avLst>
                <a:gd name="adj" fmla="val 1714"/>
              </a:avLst>
            </a:prstGeom>
            <a:solidFill>
              <a:schemeClr val="accent1">
                <a:alpha val="0"/>
              </a:schemeClr>
            </a:solidFill>
            <a:ln w="635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429" name="TextBox 428"/>
            <p:cNvSpPr txBox="1"/>
            <p:nvPr/>
          </p:nvSpPr>
          <p:spPr>
            <a:xfrm>
              <a:off x="1558348" y="16303"/>
              <a:ext cx="1525072" cy="230832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900" dirty="0" smtClean="0"/>
                <a:t>5</a:t>
              </a:r>
              <a:r>
                <a:rPr lang="en-US" sz="900" baseline="30000" dirty="0" smtClean="0"/>
                <a:t>th</a:t>
              </a:r>
              <a:r>
                <a:rPr lang="en-US" sz="900" dirty="0" smtClean="0"/>
                <a:t> loop around micro-kernel</a:t>
              </a:r>
              <a:endParaRPr lang="en-US" sz="900" dirty="0"/>
            </a:p>
          </p:txBody>
        </p:sp>
      </p:grpSp>
    </p:spTree>
    <p:extLst>
      <p:ext uri="{BB962C8B-B14F-4D97-AF65-F5344CB8AC3E}">
        <p14:creationId xmlns:p14="http://schemas.microsoft.com/office/powerpoint/2010/main" val="35333071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860418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</TotalTime>
  <Words>76</Words>
  <Application>Microsoft Office PowerPoint</Application>
  <PresentationFormat>Custom</PresentationFormat>
  <Paragraphs>51</Paragraphs>
  <Slides>2</Slides>
  <Notes>0</Notes>
  <HiddenSlides>1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Field</dc:creator>
  <cp:lastModifiedBy>Field</cp:lastModifiedBy>
  <cp:revision>19</cp:revision>
  <dcterms:created xsi:type="dcterms:W3CDTF">2016-12-16T23:23:31Z</dcterms:created>
  <dcterms:modified xsi:type="dcterms:W3CDTF">2019-09-14T18:27:52Z</dcterms:modified>
</cp:coreProperties>
</file>

<file path=docProps/thumbnail.jpeg>
</file>